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4"/>
  </p:sldMasterIdLst>
  <p:notesMasterIdLst>
    <p:notesMasterId r:id="rId24"/>
  </p:notesMasterIdLst>
  <p:handoutMasterIdLst>
    <p:handoutMasterId r:id="rId25"/>
  </p:handoutMasterIdLst>
  <p:sldIdLst>
    <p:sldId id="265" r:id="rId5"/>
    <p:sldId id="346" r:id="rId6"/>
    <p:sldId id="333" r:id="rId7"/>
    <p:sldId id="353" r:id="rId8"/>
    <p:sldId id="335" r:id="rId9"/>
    <p:sldId id="347" r:id="rId10"/>
    <p:sldId id="345" r:id="rId11"/>
    <p:sldId id="348" r:id="rId12"/>
    <p:sldId id="330" r:id="rId13"/>
    <p:sldId id="349" r:id="rId14"/>
    <p:sldId id="350" r:id="rId15"/>
    <p:sldId id="351" r:id="rId16"/>
    <p:sldId id="342" r:id="rId17"/>
    <p:sldId id="343" r:id="rId18"/>
    <p:sldId id="339" r:id="rId19"/>
    <p:sldId id="340" r:id="rId20"/>
    <p:sldId id="352" r:id="rId21"/>
    <p:sldId id="341" r:id="rId22"/>
    <p:sldId id="263"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190FA4"/>
    <a:srgbClr val="A405FB"/>
    <a:srgbClr val="065AC0"/>
    <a:srgbClr val="A0AFE4"/>
    <a:srgbClr val="5534A3"/>
    <a:srgbClr val="E8E8E8"/>
    <a:srgbClr val="C4CDEE"/>
    <a:srgbClr val="F9AA8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8693" autoAdjust="0"/>
  </p:normalViewPr>
  <p:slideViewPr>
    <p:cSldViewPr snapToGrid="0" snapToObjects="1" showGuides="1">
      <p:cViewPr varScale="1">
        <p:scale>
          <a:sx n="87" d="100"/>
          <a:sy n="87" d="100"/>
        </p:scale>
        <p:origin x="1354" y="62"/>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5/14/2024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5/14/2024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Добрый день! Меня зовут Динь Нгок Туан, студент группы R34372. Сегодня я представляю мою РАБОТУ НА тему "Исследование алгоритмов оптимального управления, основанных на обучении с подкреплением. Мой руководитель "Алексей Алексеевич"</a:t>
            </a:r>
            <a:endParaRPr lang="en-GB"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a:t>
            </a:fld>
            <a:endParaRPr lang="en-US"/>
          </a:p>
        </p:txBody>
      </p:sp>
    </p:spTree>
    <p:extLst>
      <p:ext uri="{BB962C8B-B14F-4D97-AF65-F5344CB8AC3E}">
        <p14:creationId xmlns:p14="http://schemas.microsoft.com/office/powerpoint/2010/main" val="355379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Показано влияние времени выборки </a:t>
            </a:r>
            <a:r>
              <a:rPr lang="en-US" dirty="0"/>
              <a:t>[</a:t>
            </a:r>
            <a:r>
              <a:rPr lang="ru-RU" b="1" dirty="0"/>
              <a:t>сбора?</a:t>
            </a:r>
            <a:r>
              <a:rPr lang="en-US" dirty="0"/>
              <a:t>]</a:t>
            </a:r>
            <a:r>
              <a:rPr lang="ru-RU" dirty="0"/>
              <a:t> данных на качество </a:t>
            </a:r>
            <a:r>
              <a:rPr lang="ru-RU" b="1" dirty="0"/>
              <a:t>работы</a:t>
            </a:r>
            <a:r>
              <a:rPr lang="ru-RU" dirty="0"/>
              <a:t> оптимального адаптивного регулятора. Чем меньше значение T, тем быстрее </a:t>
            </a:r>
            <a:r>
              <a:rPr lang="ru-RU" b="1" dirty="0"/>
              <a:t>матрица регулятора </a:t>
            </a:r>
            <a:r>
              <a:rPr lang="ru-RU" dirty="0"/>
              <a:t>K сходится к оптимальному значению, поэтому, чем меньше T, тем ближе </a:t>
            </a:r>
            <a:r>
              <a:rPr lang="ru-RU" b="1" dirty="0"/>
              <a:t>поведение</a:t>
            </a:r>
            <a:r>
              <a:rPr lang="ru-RU" dirty="0"/>
              <a:t> оптимального адаптивного регулятора к оптимальному регулятору LQR.</a:t>
            </a:r>
          </a:p>
          <a:p>
            <a:endParaRPr lang="ru-RU" dirty="0"/>
          </a:p>
          <a:p>
            <a:r>
              <a:rPr lang="ru-RU" dirty="0"/>
              <a:t>(</a:t>
            </a:r>
            <a:r>
              <a:rPr lang="en-GB" dirty="0"/>
              <a:t>The influence of data sampling time on the quality of the optimal adaptive controller is shown. The smaller the value of T, the faster the feedback gain K converges to the optimal value, so the smaller the T, the closer the performance of the optimal adaptive controller to the optimal LQR controller.</a:t>
            </a:r>
            <a:r>
              <a:rPr lang="ru-RU" dirty="0"/>
              <a:t>)</a:t>
            </a:r>
            <a:endParaRPr lang="en-GB"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3216907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a:t>
            </a:r>
            <a:r>
              <a:rPr lang="ru-RU" dirty="0" err="1"/>
              <a:t>картике</a:t>
            </a:r>
            <a:r>
              <a:rPr lang="ru-RU" dirty="0"/>
              <a:t>: </a:t>
            </a:r>
            <a:r>
              <a:rPr lang="ru-RU" b="0" i="0" dirty="0">
                <a:solidFill>
                  <a:srgbClr val="202124"/>
                </a:solidFill>
                <a:effectLst/>
                <a:highlight>
                  <a:srgbClr val="FFFFFF"/>
                </a:highlight>
                <a:latin typeface="Roboto" panose="02000000000000000000" pitchFamily="2" charset="0"/>
              </a:rPr>
              <a:t>"Без обучения", "с обучением"</a:t>
            </a:r>
            <a:endParaRPr lang="en-GB"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17</a:t>
            </a:fld>
            <a:endParaRPr lang="en-US"/>
          </a:p>
        </p:txBody>
      </p:sp>
    </p:spTree>
    <p:extLst>
      <p:ext uri="{BB962C8B-B14F-4D97-AF65-F5344CB8AC3E}">
        <p14:creationId xmlns:p14="http://schemas.microsoft.com/office/powerpoint/2010/main" val="4125946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Сначала, я сделал обзор литературы, </a:t>
            </a:r>
            <a:r>
              <a:rPr lang="ru-RU" b="1" dirty="0"/>
              <a:t>посвящённой концепции </a:t>
            </a:r>
            <a:r>
              <a:rPr lang="ru-RU" dirty="0"/>
              <a:t>обучения с подкреплением и основны</a:t>
            </a:r>
            <a:r>
              <a:rPr lang="ru-RU" b="1" dirty="0"/>
              <a:t>м </a:t>
            </a:r>
            <a:r>
              <a:rPr lang="ru-RU" dirty="0"/>
              <a:t>алгоритм</a:t>
            </a:r>
            <a:r>
              <a:rPr lang="ru-RU" b="1" dirty="0"/>
              <a:t>ам</a:t>
            </a:r>
            <a:r>
              <a:rPr lang="ru-RU" dirty="0"/>
              <a:t>. Потом исследовал математическую модель регулятора на основе обучения с подкреплением для </a:t>
            </a:r>
            <a:r>
              <a:rPr lang="ru-RU" b="1" dirty="0"/>
              <a:t>линейных и нелинейных систем</a:t>
            </a:r>
            <a:r>
              <a:rPr lang="ru-RU" dirty="0"/>
              <a:t>. </a:t>
            </a:r>
            <a:r>
              <a:rPr lang="ru-RU" b="1" dirty="0"/>
              <a:t>Наконец, провёл </a:t>
            </a:r>
            <a:r>
              <a:rPr lang="ru-RU" dirty="0"/>
              <a:t>моделирование и анализ </a:t>
            </a:r>
            <a:r>
              <a:rPr lang="ru-RU" b="1" dirty="0"/>
              <a:t>эффективности</a:t>
            </a:r>
            <a:r>
              <a:rPr lang="ru-RU" dirty="0"/>
              <a:t> регуляторов и </a:t>
            </a:r>
            <a:r>
              <a:rPr lang="ru-RU" b="1" dirty="0"/>
              <a:t>возможности</a:t>
            </a:r>
            <a:r>
              <a:rPr lang="ru-RU" dirty="0"/>
              <a:t> применени</a:t>
            </a:r>
            <a:r>
              <a:rPr lang="ru-RU" b="1" dirty="0"/>
              <a:t>я</a:t>
            </a:r>
            <a:r>
              <a:rPr lang="ru-RU" dirty="0"/>
              <a:t> алгоритмов к физическим системам.</a:t>
            </a:r>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3489203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Оптимальные регуляторы обычно проектируются в автономном режиме путем решения уравнений Гамильтона Якоби-Беллмана (HJB), например уравнения Риккати, с использованием полных знаний о динамике системы. HJB - это уравнение в частных </a:t>
            </a:r>
            <a:r>
              <a:rPr lang="ru-RU" b="1" dirty="0">
                <a:solidFill>
                  <a:srgbClr val="FF0000"/>
                </a:solidFill>
              </a:rPr>
              <a:t>производных</a:t>
            </a:r>
            <a:r>
              <a:rPr lang="ru-RU" dirty="0"/>
              <a:t>, которое является основой теории оптимального управления. </a:t>
            </a:r>
          </a:p>
          <a:p>
            <a:r>
              <a:rPr lang="ru-RU" dirty="0"/>
              <a:t>Решением HJB является функция ценности, а функция ценности обычно неизвестна и нелинейна. </a:t>
            </a:r>
          </a:p>
          <a:p>
            <a:endParaRPr lang="ru-RU" dirty="0"/>
          </a:p>
          <a:p>
            <a:r>
              <a:rPr lang="ru-RU" dirty="0"/>
              <a:t>Многие методы решения </a:t>
            </a:r>
            <a:r>
              <a:rPr lang="ru-RU" b="1" dirty="0"/>
              <a:t>основываются на решении уравнения </a:t>
            </a:r>
            <a:r>
              <a:rPr lang="ru-RU" dirty="0"/>
              <a:t>HJB, но </a:t>
            </a:r>
            <a:r>
              <a:rPr lang="ru-RU" b="1" dirty="0"/>
              <a:t>такие подходы требуют решения уравнений в обратном времени и не могут применяться онлайн</a:t>
            </a:r>
            <a:r>
              <a:rPr lang="ru-RU" dirty="0"/>
              <a:t>. Кроме того, они приводят к дискретизации операционной области, что может сделать их очень вычислительно </a:t>
            </a:r>
            <a:r>
              <a:rPr lang="ru-RU" b="1" dirty="0"/>
              <a:t>затратными</a:t>
            </a:r>
            <a:r>
              <a:rPr lang="ru-RU" dirty="0"/>
              <a:t> и и плохо приспособленными к </a:t>
            </a:r>
            <a:r>
              <a:rPr lang="ru-RU" b="1" dirty="0"/>
              <a:t>изменению параметров объекта</a:t>
            </a:r>
            <a:r>
              <a:rPr lang="ru-RU" dirty="0"/>
              <a:t>. </a:t>
            </a:r>
          </a:p>
          <a:p>
            <a:endParaRPr lang="ru-RU" dirty="0"/>
          </a:p>
          <a:p>
            <a:pPr marL="0" marR="0" lvl="0" indent="0" algn="l" defTabSz="457200" rtl="0" eaLnBrk="1" fontAlgn="auto" latinLnBrk="0" hangingPunct="1">
              <a:lnSpc>
                <a:spcPct val="100000"/>
              </a:lnSpc>
              <a:spcBef>
                <a:spcPts val="0"/>
              </a:spcBef>
              <a:spcAft>
                <a:spcPts val="0"/>
              </a:spcAft>
              <a:buClrTx/>
              <a:buSzTx/>
              <a:buFontTx/>
              <a:buNone/>
              <a:tabLst/>
              <a:defRPr/>
            </a:pPr>
            <a:r>
              <a:rPr lang="ru-RU" sz="1200" b="1" dirty="0">
                <a:solidFill>
                  <a:schemeClr val="bg1"/>
                </a:solidFill>
                <a:cs typeface="Times New Roman" panose="02020603050405020304" pitchFamily="18" charset="0"/>
              </a:rPr>
              <a:t>Адаптивные регуляторы обычно не проектируются как оптимальные в смысле минимизации заданных пользователем функций производительности</a:t>
            </a:r>
            <a:r>
              <a:rPr lang="en-GB" sz="1200" b="1" dirty="0">
                <a:solidFill>
                  <a:schemeClr val="bg1"/>
                </a:solidFill>
                <a:cs typeface="Times New Roman" panose="02020603050405020304" pitchFamily="18" charset="0"/>
              </a:rPr>
              <a:t> - Frank L. Lewis</a:t>
            </a:r>
          </a:p>
          <a:p>
            <a:endParaRPr lang="en-GB"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a:t>
            </a:fld>
            <a:endParaRPr lang="en-US"/>
          </a:p>
        </p:txBody>
      </p:sp>
    </p:spTree>
    <p:extLst>
      <p:ext uri="{BB962C8B-B14F-4D97-AF65-F5344CB8AC3E}">
        <p14:creationId xmlns:p14="http://schemas.microsoft.com/office/powerpoint/2010/main" val="312715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GB" b="1" i="0" dirty="0">
                <a:solidFill>
                  <a:srgbClr val="0D405F"/>
                </a:solidFill>
                <a:effectLst/>
                <a:highlight>
                  <a:srgbClr val="FFFFFF"/>
                </a:highlight>
                <a:latin typeface="Inter"/>
              </a:rPr>
              <a:t>Exploration</a:t>
            </a:r>
            <a:r>
              <a:rPr lang="en-GB" b="0" i="0" dirty="0">
                <a:solidFill>
                  <a:srgbClr val="0D405F"/>
                </a:solidFill>
                <a:effectLst/>
                <a:highlight>
                  <a:srgbClr val="FFFFFF"/>
                </a:highlight>
                <a:latin typeface="Inter"/>
              </a:rPr>
              <a:t> is any action that lets the agent discover new features about the environment, while </a:t>
            </a:r>
            <a:r>
              <a:rPr lang="en-GB" b="1" i="0" dirty="0">
                <a:solidFill>
                  <a:srgbClr val="0D405F"/>
                </a:solidFill>
                <a:effectLst/>
                <a:highlight>
                  <a:srgbClr val="FFFFFF"/>
                </a:highlight>
                <a:latin typeface="Inter"/>
              </a:rPr>
              <a:t>exploitation</a:t>
            </a:r>
            <a:r>
              <a:rPr lang="en-GB" b="0" i="0" dirty="0">
                <a:solidFill>
                  <a:srgbClr val="0D405F"/>
                </a:solidFill>
                <a:effectLst/>
                <a:highlight>
                  <a:srgbClr val="FFFFFF"/>
                </a:highlight>
                <a:latin typeface="Inter"/>
              </a:rPr>
              <a:t> is capitalizing on knowledge already gained. If the agent continues to exploit only past experiences, it is likely to get stuck in a suboptimal policy. On the other hand, if it continues to explore without exploiting, it might never find a good policy.</a:t>
            </a:r>
          </a:p>
          <a:p>
            <a:endParaRPr lang="en-GB" dirty="0"/>
          </a:p>
          <a:p>
            <a:r>
              <a:rPr lang="en-GB" dirty="0"/>
              <a:t>Universal Approximators: Neural networks have been proven to be universal approximators . This means they can, in theory, represent any continuous function to an arbitrary degree of accuracy, given enough neurons and complexity. In ADP, we often need to approximate the value function or policy function, which can be complex non-linear functions. Neural networks provide the flexibility to capture these non-linearities effectively.</a:t>
            </a:r>
          </a:p>
          <a:p>
            <a:endParaRPr lang="en-GB" dirty="0"/>
          </a:p>
          <a:p>
            <a:r>
              <a:rPr lang="en-GB" dirty="0"/>
              <a:t>One popular optimal control solver is dynamic programming. Dynamic programming breaks down the optimality problem and solves it backwards in time. It ill suited to changing environments and can also be very computationally intensive. </a:t>
            </a:r>
            <a:endParaRPr lang="ru-RU" dirty="0"/>
          </a:p>
          <a:p>
            <a:r>
              <a:rPr lang="ru-RU" dirty="0"/>
              <a:t>(Одним из популярных решателей оптимального управления является динамическое программирование. Динамическое программирование </a:t>
            </a:r>
            <a:r>
              <a:rPr lang="ru-RU" i="1" dirty="0"/>
              <a:t>разбирает</a:t>
            </a:r>
            <a:r>
              <a:rPr lang="ru-RU" dirty="0"/>
              <a:t> </a:t>
            </a:r>
            <a:r>
              <a:rPr lang="en-US" dirty="0"/>
              <a:t>[&lt;-</a:t>
            </a:r>
            <a:r>
              <a:rPr lang="ru-RU" b="1" dirty="0"/>
              <a:t>неудачное слово</a:t>
            </a:r>
            <a:r>
              <a:rPr lang="en-US" dirty="0"/>
              <a:t>]</a:t>
            </a:r>
            <a:r>
              <a:rPr lang="ru-RU" dirty="0"/>
              <a:t> проблему оптимальности и решает ее </a:t>
            </a:r>
            <a:r>
              <a:rPr lang="ru-RU" b="1" dirty="0"/>
              <a:t>в обратном времени</a:t>
            </a:r>
            <a:r>
              <a:rPr lang="ru-RU" dirty="0"/>
              <a:t>. Он плохо подходит для изменяющейся среды, а также может требовать очень больших вычислительных ресурсов.)</a:t>
            </a:r>
            <a:endParaRPr lang="en-GB" dirty="0"/>
          </a:p>
          <a:p>
            <a:endParaRPr lang="en-GB" dirty="0"/>
          </a:p>
          <a:p>
            <a:r>
              <a:rPr lang="en-GB" dirty="0"/>
              <a:t>Reinforcement learning has become a popular tool for investigating optimal control problems. Because it allows a cognitive agent or system overall to learn a desirable </a:t>
            </a:r>
            <a:r>
              <a:rPr lang="en-GB" dirty="0" err="1"/>
              <a:t>behavior</a:t>
            </a:r>
            <a:r>
              <a:rPr lang="en-GB" dirty="0"/>
              <a:t> based on interactions with its environment</a:t>
            </a:r>
            <a:r>
              <a:rPr lang="en-US" dirty="0"/>
              <a:t>s</a:t>
            </a:r>
            <a:r>
              <a:rPr lang="en-GB" dirty="0"/>
              <a:t>. Being able to learn the optimal control policies that minimize the cost of a controller involves the challenge of exploration vs exploitation that is to learn a desirable policy over the entire state space. The entire state space must be explore</a:t>
            </a:r>
            <a:r>
              <a:rPr lang="ru-RU" dirty="0"/>
              <a:t>в</a:t>
            </a:r>
            <a:r>
              <a:rPr lang="en-GB" dirty="0"/>
              <a:t>, if the system is constantly explored then it will never ultimately meet the control objective.</a:t>
            </a:r>
            <a:endParaRPr lang="ru-RU" dirty="0"/>
          </a:p>
          <a:p>
            <a:r>
              <a:rPr lang="ru-RU" dirty="0"/>
              <a:t>(Обучение с подкреплением стало популярным инструментом для исследования проблем оптимального управления. Поскольку оно позволяет </a:t>
            </a:r>
            <a:r>
              <a:rPr lang="ru-RU" i="1" dirty="0"/>
              <a:t>когнитивному</a:t>
            </a:r>
            <a:r>
              <a:rPr lang="en-US" dirty="0"/>
              <a:t> [&lt;- </a:t>
            </a:r>
            <a:r>
              <a:rPr lang="ru-RU" b="1" dirty="0"/>
              <a:t>неудачное слово</a:t>
            </a:r>
            <a:r>
              <a:rPr lang="en-US" dirty="0"/>
              <a:t>]</a:t>
            </a:r>
            <a:r>
              <a:rPr lang="ru-RU" dirty="0"/>
              <a:t> агенту или системе в целом научиться желаемому поведению на основе взаимодействия с окружающей средой. Возможность выучить оптимальную стратегию управления, которая минимизирует стоимость регулятора включает в себя проблему исследования и эксплуатации, то есть выучить желательную стратегию во всем пространстве состояний.)</a:t>
            </a:r>
            <a:endParaRPr lang="en-GB" dirty="0"/>
          </a:p>
          <a:p>
            <a:endParaRPr lang="en-GB" dirty="0"/>
          </a:p>
          <a:p>
            <a:r>
              <a:rPr lang="en-GB" dirty="0"/>
              <a:t>ADP uses reinforcement learning to generate online solution to optimal control problems using parametric methods such as neural network. The cursive </a:t>
            </a:r>
            <a:r>
              <a:rPr lang="en-GB" dirty="0" err="1"/>
              <a:t>dimentionality</a:t>
            </a:r>
            <a:r>
              <a:rPr lang="en-GB" dirty="0"/>
              <a:t> problems that we see in other optimal control method still exists, however if we </a:t>
            </a:r>
            <a:r>
              <a:rPr lang="en-GB" dirty="0" err="1"/>
              <a:t>inscrease</a:t>
            </a:r>
            <a:r>
              <a:rPr lang="en-GB" dirty="0"/>
              <a:t> the number of states in the system then we would expect the large </a:t>
            </a:r>
            <a:r>
              <a:rPr lang="en-GB" dirty="0" err="1"/>
              <a:t>inscrease</a:t>
            </a:r>
            <a:r>
              <a:rPr lang="en-GB" dirty="0"/>
              <a:t> in the number of required neural network basis function. </a:t>
            </a:r>
          </a:p>
          <a:p>
            <a:endParaRPr lang="en-GB" dirty="0"/>
          </a:p>
          <a:p>
            <a:r>
              <a:rPr lang="en-GB" dirty="0"/>
              <a:t>(</a:t>
            </a:r>
            <a:r>
              <a:rPr lang="ru-RU" dirty="0"/>
              <a:t>ADP использует обучение с подкреплением для создания онлайн-решений задач оптимального управления с использованием параметрических методов, таких как нейронные сети. </a:t>
            </a:r>
            <a:r>
              <a:rPr lang="ru-RU" b="1" dirty="0"/>
              <a:t>Так называемое «проклятие размерности», которое </a:t>
            </a:r>
            <a:r>
              <a:rPr lang="ru-RU" b="0" dirty="0"/>
              <a:t>мы наблюдаем в других методах оптимального управления, все еще </a:t>
            </a:r>
            <a:r>
              <a:rPr lang="ru-RU" b="1" dirty="0"/>
              <a:t>имеет место</a:t>
            </a:r>
            <a:r>
              <a:rPr lang="ru-RU" b="0" dirty="0"/>
              <a:t>, однако</a:t>
            </a:r>
            <a:r>
              <a:rPr lang="ru-RU" dirty="0"/>
              <a:t>, если мы увеличим количество состояний в системе, мы ожидаем значительного увеличения количества требуемых базисных функций нейронной сети</a:t>
            </a:r>
            <a:r>
              <a:rPr lang="en-GB" dirty="0"/>
              <a:t>)</a:t>
            </a:r>
          </a:p>
          <a:p>
            <a:endParaRPr lang="en-GB" dirty="0"/>
          </a:p>
        </p:txBody>
      </p:sp>
      <p:sp>
        <p:nvSpPr>
          <p:cNvPr id="4" name="Номер слайда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2342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GB" dirty="0"/>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418034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1694286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Рассмотрим алгоритм оптимального управления LQR и алгоритм адаптивного управления. Для LQR значение коэффициента усиления обратной связи K получается путем решения уравнения </a:t>
            </a:r>
            <a:r>
              <a:rPr lang="ru-RU" dirty="0" err="1"/>
              <a:t>Рикатти</a:t>
            </a:r>
            <a:r>
              <a:rPr lang="ru-RU" dirty="0"/>
              <a:t>, что требует полного знания динамики системы. Адаптивный регулятор не требует знания матрицы А системы. Целью является минимизация значения функции качество J(x)</a:t>
            </a:r>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3221473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следующем слайде рассматривается алгоритм IRL для решения задачи оптимального управления. Для решения уравнения Беллмана можно использовать следующие два алгоритма обучения с подкреплением: итерация по критерию и итерация по стратегии. Алгоритм приближенного динамического программирования применяется для приблизительного решения уравнения Беллмана IRL в реальном времени. Отсюда мы можем найти оптимальную матрицу P в реальном времени.</a:t>
            </a:r>
          </a:p>
        </p:txBody>
      </p:sp>
      <p:sp>
        <p:nvSpPr>
          <p:cNvPr id="4" name="Номер слайда 3"/>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3215030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Результаты по коэффициенту усиления обратной связи K сходятся к оптимальному значению за короткое время, в то время как адаптивный регулятор не сходится к оптимальному управлению. Как видно на рисунке, траектория сходимости и значение функции ценности оптимального адаптивного регулятора и LQR практически аналогичны.</a:t>
            </a:r>
          </a:p>
          <a:p>
            <a:endParaRPr lang="ru-RU" dirty="0"/>
          </a:p>
          <a:p>
            <a:r>
              <a:rPr lang="ru-RU" dirty="0"/>
              <a:t>(</a:t>
            </a:r>
            <a:r>
              <a:rPr lang="en-GB" dirty="0"/>
              <a:t>The results for the feedback gain K converge to the optimal value in a short time, while the adaptive controller does not converge to the optimal control. As can be seen in the figure, the convergence trajectory and value function value of the optimal adaptive controller and LQR are almost similar.</a:t>
            </a:r>
            <a:r>
              <a:rPr lang="ru-RU" dirty="0"/>
              <a:t>)</a:t>
            </a:r>
            <a:endParaRPr lang="en-GB"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11</a:t>
            </a:fld>
            <a:endParaRPr lang="en-US"/>
          </a:p>
        </p:txBody>
      </p:sp>
    </p:spTree>
    <p:extLst>
      <p:ext uri="{BB962C8B-B14F-4D97-AF65-F5344CB8AC3E}">
        <p14:creationId xmlns:p14="http://schemas.microsoft.com/office/powerpoint/2010/main" val="2645809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sldNum="0" hd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jp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jp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jp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1.jp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1.jp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4.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jp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1.jpg"/><Relationship Id="rId7" Type="http://schemas.openxmlformats.org/officeDocument/2006/relationships/image" Target="../media/image36.png"/><Relationship Id="rId12" Type="http://schemas.openxmlformats.org/officeDocument/2006/relationships/image" Target="../media/image300.png"/><Relationship Id="rId1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260.png"/><Relationship Id="rId5" Type="http://schemas.openxmlformats.org/officeDocument/2006/relationships/image" Target="../media/image34.png"/><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41086" y="2090100"/>
            <a:ext cx="8461827" cy="704850"/>
          </a:xfrm>
        </p:spPr>
        <p:txBody>
          <a:bodyPr>
            <a:noAutofit/>
          </a:bodyPr>
          <a:lstStyle/>
          <a:p>
            <a:pPr algn="ctr"/>
            <a:r>
              <a:rPr lang="ru-RU" sz="2400" dirty="0">
                <a:solidFill>
                  <a:schemeClr val="bg1"/>
                </a:solidFill>
              </a:rPr>
              <a:t>Исследование алгоритмов оптимального управления, основанных на обучении с подкреплением</a:t>
            </a:r>
            <a:endParaRPr lang="en-US" sz="2400" dirty="0">
              <a:solidFill>
                <a:schemeClr val="bg1"/>
              </a:solidFill>
            </a:endParaRPr>
          </a:p>
        </p:txBody>
      </p:sp>
      <p:sp>
        <p:nvSpPr>
          <p:cNvPr id="3" name="TextBox 2">
            <a:extLst>
              <a:ext uri="{FF2B5EF4-FFF2-40B4-BE49-F238E27FC236}">
                <a16:creationId xmlns:a16="http://schemas.microsoft.com/office/drawing/2014/main" id="{55E7FFF4-57A7-2612-4473-C6A605733EFD}"/>
              </a:ext>
            </a:extLst>
          </p:cNvPr>
          <p:cNvSpPr txBox="1"/>
          <p:nvPr/>
        </p:nvSpPr>
        <p:spPr>
          <a:xfrm>
            <a:off x="2070099" y="3540927"/>
            <a:ext cx="5063671" cy="892552"/>
          </a:xfrm>
          <a:prstGeom prst="rect">
            <a:avLst/>
          </a:prstGeom>
          <a:noFill/>
        </p:spPr>
        <p:txBody>
          <a:bodyPr wrap="square">
            <a:spAutoFit/>
          </a:bodyPr>
          <a:lstStyle/>
          <a:p>
            <a:pPr marL="457200" marR="0" lvl="0" indent="-342900" algn="ctr" rtl="0">
              <a:lnSpc>
                <a:spcPct val="100000"/>
              </a:lnSpc>
              <a:spcBef>
                <a:spcPts val="0"/>
              </a:spcBef>
              <a:spcAft>
                <a:spcPts val="0"/>
              </a:spcAft>
              <a:buClr>
                <a:schemeClr val="dk2"/>
              </a:buClr>
              <a:buSzPts val="2400"/>
              <a:buFont typeface="Signika Negative"/>
              <a:buNone/>
            </a:pPr>
            <a:endParaRPr lang="ru-RU" sz="16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42900" algn="ctr" rtl="0">
              <a:lnSpc>
                <a:spcPct val="100000"/>
              </a:lnSpc>
              <a:spcBef>
                <a:spcPts val="0"/>
              </a:spcBef>
              <a:spcAft>
                <a:spcPts val="0"/>
              </a:spcAft>
              <a:buClr>
                <a:schemeClr val="dk2"/>
              </a:buClr>
              <a:buSzPts val="2425"/>
              <a:buFont typeface="Signika Negative"/>
              <a:buNone/>
            </a:pPr>
            <a:r>
              <a:rPr lang="ru-RU" sz="1800" b="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Научный руководите</a:t>
            </a:r>
            <a:r>
              <a:rPr lang="ru-RU" dirty="0">
                <a:solidFill>
                  <a:schemeClr val="bg1"/>
                </a:solidFill>
                <a:latin typeface="Times New Roman" panose="02020603050405020304" pitchFamily="18" charset="0"/>
                <a:ea typeface="Times New Roman"/>
                <a:cs typeface="Times New Roman" panose="02020603050405020304" pitchFamily="18" charset="0"/>
                <a:sym typeface="Times New Roman"/>
              </a:rPr>
              <a:t>л</a:t>
            </a:r>
            <a:r>
              <a:rPr lang="ru-RU" sz="1800" b="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ь: </a:t>
            </a:r>
            <a:endParaRPr lang="ru-RU" dirty="0">
              <a:solidFill>
                <a:schemeClr val="bg1"/>
              </a:solidFill>
              <a:latin typeface="Times New Roman" panose="02020603050405020304" pitchFamily="18" charset="0"/>
              <a:cs typeface="Times New Roman" panose="02020603050405020304" pitchFamily="18" charset="0"/>
            </a:endParaRPr>
          </a:p>
          <a:p>
            <a:pPr marL="457200" marR="0" lvl="0" indent="-342900" algn="ctr" rtl="0">
              <a:lnSpc>
                <a:spcPct val="100000"/>
              </a:lnSpc>
              <a:spcBef>
                <a:spcPts val="0"/>
              </a:spcBef>
              <a:spcAft>
                <a:spcPts val="0"/>
              </a:spcAft>
              <a:buClr>
                <a:schemeClr val="dk2"/>
              </a:buClr>
              <a:buSzPts val="2425"/>
              <a:buFont typeface="Signika Negative"/>
              <a:buNone/>
            </a:pPr>
            <a:r>
              <a:rPr lang="ru-RU" dirty="0">
                <a:solidFill>
                  <a:schemeClr val="bg1"/>
                </a:solidFill>
                <a:latin typeface="Times New Roman" panose="02020603050405020304" pitchFamily="18" charset="0"/>
                <a:cs typeface="Times New Roman" panose="02020603050405020304" pitchFamily="18" charset="0"/>
              </a:rPr>
              <a:t>Перегудин Алексей Алексеевич</a:t>
            </a:r>
          </a:p>
        </p:txBody>
      </p:sp>
      <p:sp>
        <p:nvSpPr>
          <p:cNvPr id="8" name="TextBox 7">
            <a:extLst>
              <a:ext uri="{FF2B5EF4-FFF2-40B4-BE49-F238E27FC236}">
                <a16:creationId xmlns:a16="http://schemas.microsoft.com/office/drawing/2014/main" id="{EDDDA013-D6BB-041D-4661-B894E3F85CD1}"/>
              </a:ext>
            </a:extLst>
          </p:cNvPr>
          <p:cNvSpPr txBox="1"/>
          <p:nvPr/>
        </p:nvSpPr>
        <p:spPr>
          <a:xfrm>
            <a:off x="2070099" y="3111526"/>
            <a:ext cx="5003800" cy="646331"/>
          </a:xfrm>
          <a:prstGeom prst="rect">
            <a:avLst/>
          </a:prstGeom>
          <a:noFill/>
        </p:spPr>
        <p:txBody>
          <a:bodyPr wrap="square">
            <a:spAutoFit/>
          </a:bodyPr>
          <a:lstStyle/>
          <a:p>
            <a:pPr marL="457200" lvl="0" indent="-342900" algn="ctr" rtl="0">
              <a:lnSpc>
                <a:spcPct val="100000"/>
              </a:lnSpc>
              <a:spcBef>
                <a:spcPts val="0"/>
              </a:spcBef>
              <a:spcAft>
                <a:spcPts val="0"/>
              </a:spcAft>
              <a:buSzPct val="109481"/>
              <a:buFont typeface="Signika Negative"/>
              <a:buNone/>
            </a:pPr>
            <a:r>
              <a:rPr lang="ru-RU" sz="1800" b="1" dirty="0">
                <a:solidFill>
                  <a:schemeClr val="bg1"/>
                </a:solidFill>
                <a:latin typeface="Times New Roman"/>
                <a:ea typeface="Times New Roman"/>
                <a:cs typeface="Times New Roman"/>
                <a:sym typeface="Times New Roman"/>
              </a:rPr>
              <a:t>Студент: Динь Нгок Туан, гр</a:t>
            </a:r>
            <a:r>
              <a:rPr lang="ru-RU" b="1" dirty="0">
                <a:solidFill>
                  <a:schemeClr val="bg1"/>
                </a:solidFill>
                <a:latin typeface="Times New Roman"/>
                <a:ea typeface="Times New Roman"/>
                <a:cs typeface="Times New Roman"/>
                <a:sym typeface="Times New Roman"/>
              </a:rPr>
              <a:t>уппа </a:t>
            </a:r>
            <a:r>
              <a:rPr lang="en-GB" b="1" dirty="0">
                <a:solidFill>
                  <a:schemeClr val="bg1"/>
                </a:solidFill>
                <a:latin typeface="Times New Roman"/>
                <a:ea typeface="Times New Roman"/>
                <a:cs typeface="Times New Roman"/>
                <a:sym typeface="Times New Roman"/>
              </a:rPr>
              <a:t>R34372</a:t>
            </a:r>
            <a:br>
              <a:rPr lang="ru-RU" dirty="0">
                <a:solidFill>
                  <a:schemeClr val="bg1"/>
                </a:solidFill>
                <a:latin typeface="Times New Roman"/>
                <a:ea typeface="Times New Roman"/>
                <a:cs typeface="Times New Roman"/>
                <a:sym typeface="Times New Roman"/>
              </a:rPr>
            </a:br>
            <a:endParaRPr lang="ru-RU" dirty="0">
              <a:solidFill>
                <a:schemeClr val="bg1"/>
              </a:solidFill>
              <a:latin typeface="Times New Roman"/>
              <a:ea typeface="Times New Roman"/>
              <a:cs typeface="Times New Roman"/>
              <a:sym typeface="Times New Roman"/>
            </a:endParaRPr>
          </a:p>
        </p:txBody>
      </p:sp>
      <p:sp>
        <p:nvSpPr>
          <p:cNvPr id="10" name="TextBox 9">
            <a:extLst>
              <a:ext uri="{FF2B5EF4-FFF2-40B4-BE49-F238E27FC236}">
                <a16:creationId xmlns:a16="http://schemas.microsoft.com/office/drawing/2014/main" id="{A8CB2567-E296-7B3B-88C0-E2D558BFDC12}"/>
              </a:ext>
            </a:extLst>
          </p:cNvPr>
          <p:cNvSpPr txBox="1"/>
          <p:nvPr/>
        </p:nvSpPr>
        <p:spPr>
          <a:xfrm>
            <a:off x="2001158" y="4736217"/>
            <a:ext cx="5003800" cy="264688"/>
          </a:xfrm>
          <a:prstGeom prst="rect">
            <a:avLst/>
          </a:prstGeom>
          <a:noFill/>
        </p:spPr>
        <p:txBody>
          <a:bodyPr wrap="square">
            <a:spAutoFit/>
          </a:bodyPr>
          <a:lstStyle/>
          <a:p>
            <a:pPr marL="457200" marR="0" lvl="0" indent="-342900" algn="ctr" rtl="0">
              <a:lnSpc>
                <a:spcPct val="80000"/>
              </a:lnSpc>
              <a:spcBef>
                <a:spcPts val="0"/>
              </a:spcBef>
              <a:spcAft>
                <a:spcPts val="0"/>
              </a:spcAft>
              <a:buClr>
                <a:schemeClr val="dk2"/>
              </a:buClr>
              <a:buSzPts val="1750"/>
              <a:buFont typeface="Signika Negative"/>
              <a:buNone/>
            </a:pPr>
            <a:r>
              <a:rPr lang="ru-RU" sz="1400" b="0" i="0" u="none" strike="noStrike" cap="none" dirty="0">
                <a:solidFill>
                  <a:schemeClr val="bg1"/>
                </a:solidFill>
                <a:latin typeface="Times New Roman"/>
                <a:ea typeface="Times New Roman"/>
                <a:cs typeface="Times New Roman"/>
                <a:sym typeface="Times New Roman"/>
              </a:rPr>
              <a:t>Санкт-Петербург</a:t>
            </a:r>
            <a:r>
              <a:rPr lang="en-GB" sz="1400" b="0" i="0" u="none" strike="noStrike" cap="none" dirty="0">
                <a:solidFill>
                  <a:schemeClr val="bg1"/>
                </a:solidFill>
                <a:latin typeface="Times New Roman"/>
                <a:ea typeface="Times New Roman"/>
                <a:cs typeface="Times New Roman"/>
                <a:sym typeface="Times New Roman"/>
              </a:rPr>
              <a:t> 2024</a:t>
            </a:r>
            <a:endParaRPr lang="ru-RU" sz="1400" b="0" i="0" u="none" strike="noStrike" cap="none"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457200" y="306435"/>
            <a:ext cx="6824382" cy="527284"/>
          </a:xfrm>
        </p:spPr>
        <p:txBody>
          <a:bodyPr vert="horz" lIns="91440" tIns="45720" rIns="91440" bIns="45720" rtlCol="0" anchor="ctr">
            <a:normAutofit/>
          </a:bodyPr>
          <a:lstStyle/>
          <a:p>
            <a:pPr>
              <a:lnSpc>
                <a:spcPct val="90000"/>
              </a:lnSpc>
            </a:pPr>
            <a:r>
              <a:rPr lang="ru-RU" sz="3000" dirty="0">
                <a:solidFill>
                  <a:schemeClr val="bg1"/>
                </a:solidFill>
              </a:rPr>
              <a:t>Моделирование</a:t>
            </a:r>
          </a:p>
        </p:txBody>
      </p:sp>
      <p:sp>
        <p:nvSpPr>
          <p:cNvPr id="5" name="Прямоугольник: скругленные углы 4">
            <a:extLst>
              <a:ext uri="{FF2B5EF4-FFF2-40B4-BE49-F238E27FC236}">
                <a16:creationId xmlns:a16="http://schemas.microsoft.com/office/drawing/2014/main" id="{0CD54FFD-54AE-82EC-F802-8FF6A09E73CB}"/>
              </a:ext>
            </a:extLst>
          </p:cNvPr>
          <p:cNvSpPr/>
          <p:nvPr/>
        </p:nvSpPr>
        <p:spPr>
          <a:xfrm>
            <a:off x="524655" y="849423"/>
            <a:ext cx="8109560" cy="3885190"/>
          </a:xfrm>
          <a:prstGeom prst="roundRect">
            <a:avLst>
              <a:gd name="adj" fmla="val 9195"/>
            </a:avLst>
          </a:prstGeom>
          <a:solidFill>
            <a:schemeClr val="bg2"/>
          </a:solidFill>
          <a:ln w="19050">
            <a:solidFill>
              <a:srgbClr val="A0AFE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7C609E9-0B23-BFEB-1900-DFEA634A8130}"/>
                  </a:ext>
                </a:extLst>
              </p:cNvPr>
              <p:cNvSpPr txBox="1"/>
              <p:nvPr/>
            </p:nvSpPr>
            <p:spPr>
              <a:xfrm>
                <a:off x="1037772" y="1118128"/>
                <a:ext cx="7429173" cy="3347780"/>
              </a:xfrm>
              <a:prstGeom prst="rect">
                <a:avLst/>
              </a:prstGeom>
            </p:spPr>
            <p:txBody>
              <a:bodyPr vert="horz" lIns="91440" tIns="45720" rIns="91440" bIns="45720" rtlCol="0">
                <a:noAutofit/>
              </a:bodyPr>
              <a:lstStyle/>
              <a:p>
                <a:pPr>
                  <a:lnSpc>
                    <a:spcPct val="90000"/>
                  </a:lnSpc>
                  <a:spcBef>
                    <a:spcPct val="20000"/>
                  </a:spcBef>
                  <a:buSzPct val="100000"/>
                  <a:buFont typeface="Arial" panose="020B0604020202020204" pitchFamily="34" charset="0"/>
                </a:pPr>
                <a:r>
                  <a:rPr lang="ru-RU" dirty="0">
                    <a:latin typeface="Golos Text" panose="020B0503020202020204"/>
                  </a:rPr>
                  <a:t>Данная система</a:t>
                </a:r>
              </a:p>
              <a:p>
                <a:pPr>
                  <a:lnSpc>
                    <a:spcPct val="90000"/>
                  </a:lnSpc>
                  <a:spcBef>
                    <a:spcPct val="20000"/>
                  </a:spcBef>
                  <a:spcAft>
                    <a:spcPts val="1000"/>
                  </a:spcAft>
                  <a:buSzPct val="100000"/>
                  <a:buFont typeface="Arial" panose="020B0604020202020204" pitchFamily="34" charset="0"/>
                </a:pPr>
                <a14:m>
                  <m:oMathPara xmlns:m="http://schemas.openxmlformats.org/officeDocument/2006/math">
                    <m:oMathParaPr>
                      <m:jc m:val="centerGroup"/>
                    </m:oMathParaPr>
                    <m:oMath xmlns:m="http://schemas.openxmlformats.org/officeDocument/2006/math">
                      <m:acc>
                        <m:accPr>
                          <m:chr m:val="̇"/>
                          <m:ctrlPr>
                            <a:rPr lang="ru-RU" i="1">
                              <a:latin typeface="Cambria Math" panose="02040503050406030204" pitchFamily="18" charset="0"/>
                            </a:rPr>
                          </m:ctrlPr>
                        </m:accPr>
                        <m:e>
                          <m:r>
                            <a:rPr lang="ru-RU" b="0" i="1">
                              <a:latin typeface="Cambria Math" panose="02040503050406030204" pitchFamily="18" charset="0"/>
                            </a:rPr>
                            <m:t>𝑥</m:t>
                          </m:r>
                        </m:e>
                      </m:acc>
                      <m:d>
                        <m:dPr>
                          <m:ctrlPr>
                            <a:rPr lang="ru-RU" b="0" i="1">
                              <a:latin typeface="Cambria Math" panose="02040503050406030204" pitchFamily="18" charset="0"/>
                            </a:rPr>
                          </m:ctrlPr>
                        </m:dPr>
                        <m:e>
                          <m:r>
                            <a:rPr lang="ru-RU" b="0" i="1">
                              <a:latin typeface="Cambria Math" panose="02040503050406030204" pitchFamily="18" charset="0"/>
                            </a:rPr>
                            <m:t>𝑡</m:t>
                          </m:r>
                        </m:e>
                      </m:d>
                      <m:r>
                        <a:rPr lang="ru-RU" b="0" i="1">
                          <a:latin typeface="Cambria Math" panose="02040503050406030204" pitchFamily="18" charset="0"/>
                        </a:rPr>
                        <m:t>=</m:t>
                      </m:r>
                      <m:r>
                        <a:rPr lang="ru-RU" b="0" i="1">
                          <a:latin typeface="Cambria Math" panose="02040503050406030204" pitchFamily="18" charset="0"/>
                        </a:rPr>
                        <m:t>𝐴𝑥</m:t>
                      </m:r>
                      <m:d>
                        <m:dPr>
                          <m:ctrlPr>
                            <a:rPr lang="ru-RU" b="0" i="1">
                              <a:latin typeface="Cambria Math" panose="02040503050406030204" pitchFamily="18" charset="0"/>
                            </a:rPr>
                          </m:ctrlPr>
                        </m:dPr>
                        <m:e>
                          <m:r>
                            <a:rPr lang="ru-RU" b="0" i="1">
                              <a:latin typeface="Cambria Math" panose="02040503050406030204" pitchFamily="18" charset="0"/>
                            </a:rPr>
                            <m:t>𝑡</m:t>
                          </m:r>
                        </m:e>
                      </m:d>
                      <m:r>
                        <a:rPr lang="ru-RU" b="0" i="1">
                          <a:latin typeface="Cambria Math" panose="02040503050406030204" pitchFamily="18" charset="0"/>
                        </a:rPr>
                        <m:t>+</m:t>
                      </m:r>
                      <m:r>
                        <a:rPr lang="ru-RU" b="0" i="1">
                          <a:latin typeface="Cambria Math" panose="02040503050406030204" pitchFamily="18" charset="0"/>
                        </a:rPr>
                        <m:t>𝐵𝑢</m:t>
                      </m:r>
                      <m:d>
                        <m:dPr>
                          <m:ctrlPr>
                            <a:rPr lang="ru-RU" b="0" i="1">
                              <a:latin typeface="Cambria Math" panose="02040503050406030204" pitchFamily="18" charset="0"/>
                            </a:rPr>
                          </m:ctrlPr>
                        </m:dPr>
                        <m:e>
                          <m:r>
                            <a:rPr lang="ru-RU" b="0" i="1">
                              <a:latin typeface="Cambria Math" panose="02040503050406030204" pitchFamily="18" charset="0"/>
                            </a:rPr>
                            <m:t>𝑡</m:t>
                          </m:r>
                        </m:e>
                      </m:d>
                      <m:r>
                        <a:rPr lang="ru-RU" b="0" i="1">
                          <a:latin typeface="Cambria Math" panose="02040503050406030204" pitchFamily="18" charset="0"/>
                        </a:rPr>
                        <m:t>,</m:t>
                      </m:r>
                      <m:r>
                        <a:rPr lang="ru-RU" i="1">
                          <a:latin typeface="Cambria Math" panose="02040503050406030204" pitchFamily="18" charset="0"/>
                        </a:rPr>
                        <m:t>𝐴</m:t>
                      </m:r>
                      <m:r>
                        <a:rPr lang="ru-RU" i="1">
                          <a:latin typeface="Cambria Math" panose="02040503050406030204" pitchFamily="18" charset="0"/>
                        </a:rPr>
                        <m:t>=</m:t>
                      </m:r>
                      <m:d>
                        <m:dPr>
                          <m:begChr m:val="["/>
                          <m:endChr m:val="]"/>
                          <m:ctrlPr>
                            <a:rPr lang="ru-RU" i="1">
                              <a:latin typeface="Cambria Math" panose="02040503050406030204" pitchFamily="18" charset="0"/>
                            </a:rPr>
                          </m:ctrlPr>
                        </m:dPr>
                        <m:e>
                          <m:m>
                            <m:mPr>
                              <m:mcs>
                                <m:mc>
                                  <m:mcPr>
                                    <m:count m:val="2"/>
                                    <m:mcJc m:val="center"/>
                                  </m:mcPr>
                                </m:mc>
                              </m:mcs>
                              <m:ctrlPr>
                                <a:rPr lang="ru-RU" i="1">
                                  <a:latin typeface="Cambria Math" panose="02040503050406030204" pitchFamily="18" charset="0"/>
                                </a:rPr>
                              </m:ctrlPr>
                            </m:mPr>
                            <m:mr>
                              <m:e>
                                <m:r>
                                  <a:rPr lang="ru-RU" i="1">
                                    <a:latin typeface="Cambria Math" panose="02040503050406030204" pitchFamily="18" charset="0"/>
                                  </a:rPr>
                                  <m:t>0</m:t>
                                </m:r>
                              </m:e>
                              <m:e>
                                <m:r>
                                  <a:rPr lang="ru-RU" i="1">
                                    <a:latin typeface="Cambria Math" panose="02040503050406030204" pitchFamily="18" charset="0"/>
                                  </a:rPr>
                                  <m:t>1</m:t>
                                </m:r>
                              </m:e>
                            </m:mr>
                            <m:mr>
                              <m:e>
                                <m:r>
                                  <a:rPr lang="ru-RU" i="1">
                                    <a:latin typeface="Cambria Math" panose="02040503050406030204" pitchFamily="18" charset="0"/>
                                  </a:rPr>
                                  <m:t>10</m:t>
                                </m:r>
                              </m:e>
                              <m:e>
                                <m:r>
                                  <a:rPr lang="ru-RU" i="1">
                                    <a:latin typeface="Cambria Math" panose="02040503050406030204" pitchFamily="18" charset="0"/>
                                  </a:rPr>
                                  <m:t>−10</m:t>
                                </m:r>
                              </m:e>
                            </m:mr>
                          </m:m>
                        </m:e>
                      </m:d>
                      <m:r>
                        <a:rPr lang="ru-RU" i="1">
                          <a:latin typeface="Cambria Math" panose="02040503050406030204" pitchFamily="18" charset="0"/>
                        </a:rPr>
                        <m:t>, </m:t>
                      </m:r>
                      <m:r>
                        <a:rPr lang="ru-RU" i="1">
                          <a:latin typeface="Cambria Math" panose="02040503050406030204" pitchFamily="18" charset="0"/>
                        </a:rPr>
                        <m:t>𝐵</m:t>
                      </m:r>
                      <m:r>
                        <a:rPr lang="ru-RU" i="1">
                          <a:latin typeface="Cambria Math" panose="02040503050406030204" pitchFamily="18" charset="0"/>
                        </a:rPr>
                        <m:t>=</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r>
                                  <a:rPr lang="ru-RU" i="1">
                                    <a:latin typeface="Cambria Math" panose="02040503050406030204" pitchFamily="18" charset="0"/>
                                  </a:rPr>
                                  <m:t>1</m:t>
                                </m:r>
                              </m:e>
                            </m:mr>
                            <m:mr>
                              <m:e>
                                <m:r>
                                  <a:rPr lang="ru-RU" i="1">
                                    <a:latin typeface="Cambria Math" panose="02040503050406030204" pitchFamily="18" charset="0"/>
                                  </a:rPr>
                                  <m:t>1</m:t>
                                </m:r>
                              </m:e>
                            </m:mr>
                          </m:m>
                        </m:e>
                      </m:d>
                    </m:oMath>
                  </m:oMathPara>
                </a14:m>
                <a:endParaRPr lang="ru-RU" dirty="0">
                  <a:latin typeface="Golos Text" panose="020B0503020202020204"/>
                </a:endParaRPr>
              </a:p>
              <a:p>
                <a:pPr>
                  <a:lnSpc>
                    <a:spcPct val="90000"/>
                  </a:lnSpc>
                  <a:spcBef>
                    <a:spcPct val="20000"/>
                  </a:spcBef>
                  <a:buSzPct val="100000"/>
                  <a:buFont typeface="Arial" panose="020B0604020202020204" pitchFamily="34" charset="0"/>
                </a:pPr>
                <a:r>
                  <a:rPr lang="ru-RU" dirty="0">
                    <a:latin typeface="Golos Text" panose="020B0503020202020204"/>
                  </a:rPr>
                  <a:t>Функция стоимости</a:t>
                </a:r>
              </a:p>
              <a:p>
                <a:pPr>
                  <a:lnSpc>
                    <a:spcPct val="90000"/>
                  </a:lnSpc>
                  <a:spcBef>
                    <a:spcPct val="20000"/>
                  </a:spcBef>
                  <a:buSzPct val="100000"/>
                  <a:buFont typeface="Arial" panose="020B0604020202020204" pitchFamily="34" charset="0"/>
                </a:pPr>
                <a14:m>
                  <m:oMathPara xmlns:m="http://schemas.openxmlformats.org/officeDocument/2006/math">
                    <m:oMathParaPr>
                      <m:jc m:val="centerGroup"/>
                    </m:oMathParaPr>
                    <m:oMath xmlns:m="http://schemas.openxmlformats.org/officeDocument/2006/math">
                      <m:r>
                        <a:rPr lang="ru-RU" i="1">
                          <a:effectLst/>
                          <a:latin typeface="Cambria Math" panose="02040503050406030204" pitchFamily="18" charset="0"/>
                        </a:rPr>
                        <m:t>𝐽</m:t>
                      </m:r>
                      <m:d>
                        <m:dPr>
                          <m:ctrlPr>
                            <a:rPr lang="ru-RU" i="1">
                              <a:effectLst/>
                              <a:latin typeface="Cambria Math" panose="02040503050406030204" pitchFamily="18" charset="0"/>
                            </a:rPr>
                          </m:ctrlPr>
                        </m:dPr>
                        <m:e>
                          <m:r>
                            <a:rPr lang="ru-RU" i="1">
                              <a:effectLst/>
                              <a:latin typeface="Cambria Math" panose="02040503050406030204" pitchFamily="18" charset="0"/>
                            </a:rPr>
                            <m:t>𝑥</m:t>
                          </m:r>
                          <m:r>
                            <a:rPr lang="ru-RU" i="1">
                              <a:effectLst/>
                              <a:latin typeface="Cambria Math" panose="02040503050406030204" pitchFamily="18" charset="0"/>
                            </a:rPr>
                            <m:t>,</m:t>
                          </m:r>
                          <m:r>
                            <a:rPr lang="ru-RU" i="1">
                              <a:effectLst/>
                              <a:latin typeface="Cambria Math" panose="02040503050406030204" pitchFamily="18" charset="0"/>
                            </a:rPr>
                            <m:t>𝑢</m:t>
                          </m:r>
                        </m:e>
                      </m:d>
                      <m:r>
                        <a:rPr lang="ru-RU" i="1">
                          <a:effectLst/>
                          <a:latin typeface="Cambria Math" panose="02040503050406030204" pitchFamily="18" charset="0"/>
                        </a:rPr>
                        <m:t>= </m:t>
                      </m:r>
                      <m:nary>
                        <m:naryPr>
                          <m:limLoc m:val="subSup"/>
                          <m:ctrlPr>
                            <a:rPr lang="ru-RU" i="1">
                              <a:effectLst/>
                              <a:latin typeface="Cambria Math" panose="02040503050406030204" pitchFamily="18" charset="0"/>
                            </a:rPr>
                          </m:ctrlPr>
                        </m:naryPr>
                        <m:sub>
                          <m:r>
                            <a:rPr lang="ru-RU" i="1">
                              <a:effectLst/>
                              <a:latin typeface="Cambria Math" panose="02040503050406030204" pitchFamily="18" charset="0"/>
                            </a:rPr>
                            <m:t>0</m:t>
                          </m:r>
                        </m:sub>
                        <m:sup>
                          <m:r>
                            <a:rPr lang="ru-RU" i="1">
                              <a:effectLst/>
                              <a:latin typeface="Cambria Math" panose="02040503050406030204" pitchFamily="18" charset="0"/>
                            </a:rPr>
                            <m:t>∞</m:t>
                          </m:r>
                        </m:sup>
                        <m:e>
                          <m:d>
                            <m:dPr>
                              <m:ctrlPr>
                                <a:rPr lang="ru-RU" i="1">
                                  <a:effectLst/>
                                  <a:latin typeface="Cambria Math" panose="02040503050406030204" pitchFamily="18" charset="0"/>
                                </a:rPr>
                              </m:ctrlPr>
                            </m:dPr>
                            <m:e>
                              <m:sSup>
                                <m:sSupPr>
                                  <m:ctrlPr>
                                    <a:rPr lang="ru-RU" i="1">
                                      <a:effectLst/>
                                      <a:latin typeface="Cambria Math" panose="02040503050406030204" pitchFamily="18" charset="0"/>
                                    </a:rPr>
                                  </m:ctrlPr>
                                </m:sSupPr>
                                <m:e>
                                  <m:r>
                                    <a:rPr lang="ru-RU" i="1">
                                      <a:effectLst/>
                                      <a:latin typeface="Cambria Math" panose="02040503050406030204" pitchFamily="18" charset="0"/>
                                    </a:rPr>
                                    <m:t>𝑥</m:t>
                                  </m:r>
                                </m:e>
                                <m:sup>
                                  <m:r>
                                    <a:rPr lang="ru-RU" i="1">
                                      <a:effectLst/>
                                      <a:latin typeface="Cambria Math" panose="02040503050406030204" pitchFamily="18" charset="0"/>
                                    </a:rPr>
                                    <m:t>𝑇</m:t>
                                  </m:r>
                                </m:sup>
                              </m:sSup>
                              <m:d>
                                <m:dPr>
                                  <m:ctrlPr>
                                    <a:rPr lang="ru-RU" i="1">
                                      <a:effectLst/>
                                      <a:latin typeface="Cambria Math" panose="02040503050406030204" pitchFamily="18" charset="0"/>
                                    </a:rPr>
                                  </m:ctrlPr>
                                </m:dPr>
                                <m:e>
                                  <m:r>
                                    <a:rPr lang="ru-RU" i="1">
                                      <a:effectLst/>
                                      <a:latin typeface="Cambria Math" panose="02040503050406030204" pitchFamily="18" charset="0"/>
                                    </a:rPr>
                                    <m:t>𝜏</m:t>
                                  </m:r>
                                </m:e>
                              </m:d>
                              <m:r>
                                <a:rPr lang="ru-RU" i="1">
                                  <a:effectLst/>
                                  <a:latin typeface="Cambria Math" panose="02040503050406030204" pitchFamily="18" charset="0"/>
                                </a:rPr>
                                <m:t>𝑄𝑥</m:t>
                              </m:r>
                              <m:d>
                                <m:dPr>
                                  <m:ctrlPr>
                                    <a:rPr lang="ru-RU" i="1">
                                      <a:effectLst/>
                                      <a:latin typeface="Cambria Math" panose="02040503050406030204" pitchFamily="18" charset="0"/>
                                    </a:rPr>
                                  </m:ctrlPr>
                                </m:dPr>
                                <m:e>
                                  <m:r>
                                    <a:rPr lang="ru-RU" i="1">
                                      <a:effectLst/>
                                      <a:latin typeface="Cambria Math" panose="02040503050406030204" pitchFamily="18" charset="0"/>
                                    </a:rPr>
                                    <m:t>𝜏</m:t>
                                  </m:r>
                                </m:e>
                              </m:d>
                              <m:r>
                                <a:rPr lang="ru-RU" i="1">
                                  <a:effectLst/>
                                  <a:latin typeface="Cambria Math" panose="02040503050406030204" pitchFamily="18" charset="0"/>
                                </a:rPr>
                                <m:t>+</m:t>
                              </m:r>
                              <m:sSup>
                                <m:sSupPr>
                                  <m:ctrlPr>
                                    <a:rPr lang="ru-RU" i="1">
                                      <a:effectLst/>
                                      <a:latin typeface="Cambria Math" panose="02040503050406030204" pitchFamily="18" charset="0"/>
                                    </a:rPr>
                                  </m:ctrlPr>
                                </m:sSupPr>
                                <m:e>
                                  <m:r>
                                    <a:rPr lang="ru-RU" i="1">
                                      <a:effectLst/>
                                      <a:latin typeface="Cambria Math" panose="02040503050406030204" pitchFamily="18" charset="0"/>
                                    </a:rPr>
                                    <m:t>𝑢</m:t>
                                  </m:r>
                                </m:e>
                                <m:sup>
                                  <m:r>
                                    <a:rPr lang="ru-RU" i="1">
                                      <a:effectLst/>
                                      <a:latin typeface="Cambria Math" panose="02040503050406030204" pitchFamily="18" charset="0"/>
                                    </a:rPr>
                                    <m:t>𝑇</m:t>
                                  </m:r>
                                </m:sup>
                              </m:sSup>
                              <m:d>
                                <m:dPr>
                                  <m:ctrlPr>
                                    <a:rPr lang="ru-RU" i="1">
                                      <a:effectLst/>
                                      <a:latin typeface="Cambria Math" panose="02040503050406030204" pitchFamily="18" charset="0"/>
                                    </a:rPr>
                                  </m:ctrlPr>
                                </m:dPr>
                                <m:e>
                                  <m:r>
                                    <a:rPr lang="ru-RU" i="1">
                                      <a:effectLst/>
                                      <a:latin typeface="Cambria Math" panose="02040503050406030204" pitchFamily="18" charset="0"/>
                                    </a:rPr>
                                    <m:t>𝜏</m:t>
                                  </m:r>
                                </m:e>
                              </m:d>
                              <m:r>
                                <a:rPr lang="ru-RU" i="1">
                                  <a:effectLst/>
                                  <a:latin typeface="Cambria Math" panose="02040503050406030204" pitchFamily="18" charset="0"/>
                                </a:rPr>
                                <m:t>𝑅𝑢</m:t>
                              </m:r>
                              <m:d>
                                <m:dPr>
                                  <m:ctrlPr>
                                    <a:rPr lang="ru-RU" i="1">
                                      <a:effectLst/>
                                      <a:latin typeface="Cambria Math" panose="02040503050406030204" pitchFamily="18" charset="0"/>
                                    </a:rPr>
                                  </m:ctrlPr>
                                </m:dPr>
                                <m:e>
                                  <m:r>
                                    <a:rPr lang="ru-RU" i="1">
                                      <a:effectLst/>
                                      <a:latin typeface="Cambria Math" panose="02040503050406030204" pitchFamily="18" charset="0"/>
                                    </a:rPr>
                                    <m:t>𝜏</m:t>
                                  </m:r>
                                </m:e>
                              </m:d>
                            </m:e>
                          </m:d>
                          <m:r>
                            <a:rPr lang="ru-RU" i="1">
                              <a:effectLst/>
                              <a:latin typeface="Cambria Math" panose="02040503050406030204" pitchFamily="18" charset="0"/>
                            </a:rPr>
                            <m:t>𝑑</m:t>
                          </m:r>
                          <m:r>
                            <a:rPr lang="ru-RU" i="1">
                              <a:effectLst/>
                              <a:latin typeface="Cambria Math" panose="02040503050406030204" pitchFamily="18" charset="0"/>
                            </a:rPr>
                            <m:t>𝜏</m:t>
                          </m:r>
                        </m:e>
                      </m:nary>
                    </m:oMath>
                  </m:oMathPara>
                </a14:m>
                <a:endParaRPr lang="ru-RU" dirty="0">
                  <a:latin typeface="Golos Text" panose="020B0503020202020204"/>
                </a:endParaRPr>
              </a:p>
              <a:p>
                <a:pPr>
                  <a:lnSpc>
                    <a:spcPct val="90000"/>
                  </a:lnSpc>
                  <a:spcBef>
                    <a:spcPct val="20000"/>
                  </a:spcBef>
                  <a:spcAft>
                    <a:spcPts val="1000"/>
                  </a:spcAft>
                  <a:buSzPct val="100000"/>
                  <a:buFont typeface="Arial" panose="020B0604020202020204" pitchFamily="34" charset="0"/>
                </a:pPr>
                <a14:m>
                  <m:oMathPara xmlns:m="http://schemas.openxmlformats.org/officeDocument/2006/math">
                    <m:oMathParaPr>
                      <m:jc m:val="centerGroup"/>
                    </m:oMathParaPr>
                    <m:oMath xmlns:m="http://schemas.openxmlformats.org/officeDocument/2006/math">
                      <m:r>
                        <a:rPr lang="ru-RU" i="1">
                          <a:effectLst/>
                          <a:latin typeface="Cambria Math" panose="02040503050406030204" pitchFamily="18" charset="0"/>
                        </a:rPr>
                        <m:t>𝑄</m:t>
                      </m:r>
                      <m:r>
                        <a:rPr lang="ru-RU" i="1">
                          <a:effectLst/>
                          <a:latin typeface="Cambria Math" panose="02040503050406030204" pitchFamily="18" charset="0"/>
                        </a:rPr>
                        <m:t>=</m:t>
                      </m:r>
                      <m:d>
                        <m:dPr>
                          <m:begChr m:val="["/>
                          <m:endChr m:val="]"/>
                          <m:ctrlPr>
                            <a:rPr lang="ru-RU" i="1">
                              <a:effectLst/>
                              <a:latin typeface="Cambria Math" panose="02040503050406030204" pitchFamily="18" charset="0"/>
                            </a:rPr>
                          </m:ctrlPr>
                        </m:dPr>
                        <m:e>
                          <m:m>
                            <m:mPr>
                              <m:mcs>
                                <m:mc>
                                  <m:mcPr>
                                    <m:count m:val="2"/>
                                    <m:mcJc m:val="center"/>
                                  </m:mcPr>
                                </m:mc>
                              </m:mcs>
                              <m:ctrlPr>
                                <a:rPr lang="ru-RU" i="1">
                                  <a:effectLst/>
                                  <a:latin typeface="Cambria Math" panose="02040503050406030204" pitchFamily="18" charset="0"/>
                                </a:rPr>
                              </m:ctrlPr>
                            </m:mPr>
                            <m:mr>
                              <m:e>
                                <m:r>
                                  <a:rPr lang="ru-RU" i="1">
                                    <a:effectLst/>
                                    <a:latin typeface="Cambria Math" panose="02040503050406030204" pitchFamily="18" charset="0"/>
                                  </a:rPr>
                                  <m:t>1</m:t>
                                </m:r>
                              </m:e>
                              <m:e>
                                <m:r>
                                  <a:rPr lang="ru-RU" i="1">
                                    <a:effectLst/>
                                    <a:latin typeface="Cambria Math" panose="02040503050406030204" pitchFamily="18" charset="0"/>
                                  </a:rPr>
                                  <m:t>0</m:t>
                                </m:r>
                              </m:e>
                            </m:mr>
                            <m:mr>
                              <m:e>
                                <m:r>
                                  <a:rPr lang="ru-RU" i="1">
                                    <a:effectLst/>
                                    <a:latin typeface="Cambria Math" panose="02040503050406030204" pitchFamily="18" charset="0"/>
                                  </a:rPr>
                                  <m:t>0</m:t>
                                </m:r>
                              </m:e>
                              <m:e>
                                <m:r>
                                  <a:rPr lang="ru-RU" i="1">
                                    <a:effectLst/>
                                    <a:latin typeface="Cambria Math" panose="02040503050406030204" pitchFamily="18" charset="0"/>
                                  </a:rPr>
                                  <m:t>1</m:t>
                                </m:r>
                              </m:e>
                            </m:mr>
                          </m:m>
                        </m:e>
                      </m:d>
                      <m:r>
                        <a:rPr lang="ru-RU" i="1">
                          <a:effectLst/>
                          <a:latin typeface="Cambria Math" panose="02040503050406030204" pitchFamily="18" charset="0"/>
                        </a:rPr>
                        <m:t>, </m:t>
                      </m:r>
                      <m:r>
                        <a:rPr lang="ru-RU" i="1">
                          <a:effectLst/>
                          <a:latin typeface="Cambria Math" panose="02040503050406030204" pitchFamily="18" charset="0"/>
                        </a:rPr>
                        <m:t>𝑅</m:t>
                      </m:r>
                      <m:r>
                        <a:rPr lang="ru-RU" i="1">
                          <a:effectLst/>
                          <a:latin typeface="Cambria Math" panose="02040503050406030204" pitchFamily="18" charset="0"/>
                        </a:rPr>
                        <m:t>=1</m:t>
                      </m:r>
                    </m:oMath>
                  </m:oMathPara>
                </a14:m>
                <a:endParaRPr lang="ru-RU" dirty="0">
                  <a:effectLst/>
                  <a:latin typeface="Golos Text" panose="020B0503020202020204"/>
                </a:endParaRPr>
              </a:p>
              <a:p>
                <a:pPr>
                  <a:lnSpc>
                    <a:spcPct val="90000"/>
                  </a:lnSpc>
                  <a:spcBef>
                    <a:spcPct val="20000"/>
                  </a:spcBef>
                  <a:spcAft>
                    <a:spcPts val="1000"/>
                  </a:spcAft>
                  <a:buSzPct val="100000"/>
                  <a:buFont typeface="Arial" panose="020B0604020202020204" pitchFamily="34" charset="0"/>
                </a:pPr>
                <a:r>
                  <a:rPr lang="ru-RU" dirty="0">
                    <a:latin typeface="Golos Text" panose="020B0503020202020204"/>
                  </a:rPr>
                  <a:t>Решение уравнения Риккати</a:t>
                </a:r>
              </a:p>
              <a:p>
                <a:pPr>
                  <a:lnSpc>
                    <a:spcPct val="90000"/>
                  </a:lnSpc>
                  <a:spcBef>
                    <a:spcPct val="20000"/>
                  </a:spcBef>
                  <a:spcAft>
                    <a:spcPts val="1000"/>
                  </a:spcAft>
                  <a:buSzPct val="100000"/>
                  <a:buFont typeface="Arial" panose="020B0604020202020204" pitchFamily="34" charset="0"/>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𝑃</m:t>
                      </m:r>
                      <m:r>
                        <a:rPr lang="ru-RU" i="1">
                          <a:latin typeface="Cambria Math" panose="02040503050406030204" pitchFamily="18" charset="0"/>
                        </a:rPr>
                        <m:t>=</m:t>
                      </m:r>
                      <m:d>
                        <m:dPr>
                          <m:begChr m:val="["/>
                          <m:endChr m:val="]"/>
                          <m:ctrlPr>
                            <a:rPr lang="ru-RU" i="1">
                              <a:latin typeface="Cambria Math" panose="02040503050406030204" pitchFamily="18" charset="0"/>
                            </a:rPr>
                          </m:ctrlPr>
                        </m:dPr>
                        <m:e>
                          <m:m>
                            <m:mPr>
                              <m:mcs>
                                <m:mc>
                                  <m:mcPr>
                                    <m:count m:val="2"/>
                                    <m:mcJc m:val="center"/>
                                  </m:mcPr>
                                </m:mc>
                              </m:mcs>
                              <m:ctrlPr>
                                <a:rPr lang="ru-RU" i="1">
                                  <a:latin typeface="Cambria Math" panose="02040503050406030204" pitchFamily="18" charset="0"/>
                                </a:rPr>
                              </m:ctrlPr>
                            </m:mPr>
                            <m:mr>
                              <m:e>
                                <m:r>
                                  <a:rPr lang="ru-RU" i="1">
                                    <a:latin typeface="Cambria Math" panose="02040503050406030204" pitchFamily="18" charset="0"/>
                                  </a:rPr>
                                  <m:t>2.0739</m:t>
                                </m:r>
                              </m:e>
                              <m:e>
                                <m:r>
                                  <a:rPr lang="ru-RU" i="1">
                                    <a:latin typeface="Cambria Math" panose="02040503050406030204" pitchFamily="18" charset="0"/>
                                  </a:rPr>
                                  <m:t>0.211</m:t>
                                </m:r>
                              </m:e>
                            </m:mr>
                            <m:mr>
                              <m:e>
                                <m:r>
                                  <a:rPr lang="ru-RU" i="1">
                                    <a:latin typeface="Cambria Math" panose="02040503050406030204" pitchFamily="18" charset="0"/>
                                  </a:rPr>
                                  <m:t>0.211</m:t>
                                </m:r>
                              </m:e>
                              <m:e>
                                <m:r>
                                  <a:rPr lang="ru-RU" i="1">
                                    <a:latin typeface="Cambria Math" panose="02040503050406030204" pitchFamily="18" charset="0"/>
                                  </a:rPr>
                                  <m:t>0.0672</m:t>
                                </m:r>
                              </m:e>
                            </m:mr>
                          </m:m>
                        </m:e>
                      </m:d>
                      <m:r>
                        <a:rPr lang="ru-RU" b="0" i="0">
                          <a:latin typeface="Cambria Math" panose="02040503050406030204" pitchFamily="18" charset="0"/>
                        </a:rPr>
                        <m:t>,</m:t>
                      </m:r>
                      <m:r>
                        <a:rPr lang="ru-RU" i="1">
                          <a:latin typeface="Cambria Math" panose="02040503050406030204" pitchFamily="18" charset="0"/>
                        </a:rPr>
                        <m:t>𝐾</m:t>
                      </m:r>
                      <m:r>
                        <a:rPr lang="ru-RU" i="1">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𝑅</m:t>
                          </m:r>
                        </m:e>
                        <m:sup>
                          <m:r>
                            <a:rPr lang="ru-RU" i="1">
                              <a:latin typeface="Cambria Math" panose="02040503050406030204" pitchFamily="18" charset="0"/>
                            </a:rPr>
                            <m:t>−1</m:t>
                          </m:r>
                        </m:sup>
                      </m:sSup>
                      <m:sSup>
                        <m:sSupPr>
                          <m:ctrlPr>
                            <a:rPr lang="ru-RU" i="1">
                              <a:latin typeface="Cambria Math" panose="02040503050406030204" pitchFamily="18" charset="0"/>
                            </a:rPr>
                          </m:ctrlPr>
                        </m:sSupPr>
                        <m:e>
                          <m:r>
                            <a:rPr lang="ru-RU" i="1">
                              <a:latin typeface="Cambria Math" panose="02040503050406030204" pitchFamily="18" charset="0"/>
                            </a:rPr>
                            <m:t>𝐵</m:t>
                          </m:r>
                        </m:e>
                        <m:sup>
                          <m:r>
                            <a:rPr lang="ru-RU" i="1">
                              <a:latin typeface="Cambria Math" panose="02040503050406030204" pitchFamily="18" charset="0"/>
                            </a:rPr>
                            <m:t>𝑇</m:t>
                          </m:r>
                        </m:sup>
                      </m:sSup>
                      <m:r>
                        <a:rPr lang="ru-RU" i="1">
                          <a:latin typeface="Cambria Math" panose="02040503050406030204" pitchFamily="18" charset="0"/>
                        </a:rPr>
                        <m:t>𝑃</m:t>
                      </m:r>
                      <m:r>
                        <a:rPr lang="ru-RU" i="1">
                          <a:latin typeface="Cambria Math" panose="02040503050406030204" pitchFamily="18" charset="0"/>
                        </a:rPr>
                        <m:t>=</m:t>
                      </m:r>
                      <m:d>
                        <m:dPr>
                          <m:begChr m:val="["/>
                          <m:endChr m:val="]"/>
                          <m:ctrlPr>
                            <a:rPr lang="ru-RU" i="1">
                              <a:latin typeface="Cambria Math" panose="02040503050406030204" pitchFamily="18" charset="0"/>
                            </a:rPr>
                          </m:ctrlPr>
                        </m:dPr>
                        <m:e>
                          <m:m>
                            <m:mPr>
                              <m:mcs>
                                <m:mc>
                                  <m:mcPr>
                                    <m:count m:val="2"/>
                                    <m:mcJc m:val="center"/>
                                  </m:mcPr>
                                </m:mc>
                              </m:mcs>
                              <m:ctrlPr>
                                <a:rPr lang="ru-RU" i="1">
                                  <a:latin typeface="Cambria Math" panose="02040503050406030204" pitchFamily="18" charset="0"/>
                                </a:rPr>
                              </m:ctrlPr>
                            </m:mPr>
                            <m:mr>
                              <m:e>
                                <m:r>
                                  <a:rPr lang="ru-RU" i="1">
                                    <a:latin typeface="Cambria Math" panose="02040503050406030204" pitchFamily="18" charset="0"/>
                                  </a:rPr>
                                  <m:t>2.284</m:t>
                                </m:r>
                              </m:e>
                              <m:e>
                                <m:r>
                                  <a:rPr lang="ru-RU" i="1">
                                    <a:latin typeface="Cambria Math" panose="02040503050406030204" pitchFamily="18" charset="0"/>
                                  </a:rPr>
                                  <m:t>0.278</m:t>
                                </m:r>
                              </m:e>
                            </m:mr>
                          </m:m>
                        </m:e>
                      </m:d>
                    </m:oMath>
                  </m:oMathPara>
                </a14:m>
                <a:endParaRPr lang="ru-RU" dirty="0">
                  <a:latin typeface="Golos Text" panose="020B0503020202020204"/>
                </a:endParaRPr>
              </a:p>
              <a:p>
                <a:pPr>
                  <a:lnSpc>
                    <a:spcPct val="90000"/>
                  </a:lnSpc>
                  <a:spcBef>
                    <a:spcPct val="20000"/>
                  </a:spcBef>
                  <a:spcAft>
                    <a:spcPts val="1000"/>
                  </a:spcAft>
                  <a:buSzPct val="100000"/>
                  <a:buFont typeface="Arial" panose="020B0604020202020204" pitchFamily="34" charset="0"/>
                </a:pPr>
                <a14:m>
                  <m:oMathPara xmlns:m="http://schemas.openxmlformats.org/officeDocument/2006/math">
                    <m:oMathParaPr>
                      <m:jc m:val="centerGroup"/>
                    </m:oMathParaPr>
                    <m:oMath xmlns:m="http://schemas.openxmlformats.org/officeDocument/2006/math">
                      <m:r>
                        <a:rPr lang="ru-RU" b="0" i="1">
                          <a:effectLst/>
                          <a:latin typeface="Cambria Math" panose="02040503050406030204" pitchFamily="18" charset="0"/>
                        </a:rPr>
                        <m:t>𝑇</m:t>
                      </m:r>
                      <m:r>
                        <a:rPr lang="ru-RU" b="0" i="1">
                          <a:effectLst/>
                          <a:latin typeface="Cambria Math" panose="02040503050406030204" pitchFamily="18" charset="0"/>
                        </a:rPr>
                        <m:t>=0.025</m:t>
                      </m:r>
                    </m:oMath>
                  </m:oMathPara>
                </a14:m>
                <a:endParaRPr lang="ru-RU" dirty="0">
                  <a:latin typeface="Golos Text" panose="020B0503020202020204"/>
                </a:endParaRPr>
              </a:p>
              <a:p>
                <a:pPr>
                  <a:lnSpc>
                    <a:spcPct val="90000"/>
                  </a:lnSpc>
                  <a:spcBef>
                    <a:spcPct val="20000"/>
                  </a:spcBef>
                  <a:buSzPct val="100000"/>
                  <a:buFont typeface="Arial" panose="020B0604020202020204" pitchFamily="34" charset="0"/>
                </a:pPr>
                <a:endParaRPr lang="ru-RU" dirty="0">
                  <a:latin typeface="Golos Text" panose="020B0503020202020204"/>
                </a:endParaRPr>
              </a:p>
            </p:txBody>
          </p:sp>
        </mc:Choice>
        <mc:Fallback xmlns="">
          <p:sp>
            <p:nvSpPr>
              <p:cNvPr id="3" name="TextBox 2">
                <a:extLst>
                  <a:ext uri="{FF2B5EF4-FFF2-40B4-BE49-F238E27FC236}">
                    <a16:creationId xmlns:a16="http://schemas.microsoft.com/office/drawing/2014/main" id="{C7C609E9-0B23-BFEB-1900-DFEA634A8130}"/>
                  </a:ext>
                </a:extLst>
              </p:cNvPr>
              <p:cNvSpPr txBox="1">
                <a:spLocks noRot="1" noChangeAspect="1" noMove="1" noResize="1" noEditPoints="1" noAdjustHandles="1" noChangeArrowheads="1" noChangeShapeType="1" noTextEdit="1"/>
              </p:cNvSpPr>
              <p:nvPr/>
            </p:nvSpPr>
            <p:spPr>
              <a:xfrm>
                <a:off x="1037772" y="1118128"/>
                <a:ext cx="7429173" cy="3347780"/>
              </a:xfrm>
              <a:prstGeom prst="rect">
                <a:avLst/>
              </a:prstGeom>
              <a:blipFill>
                <a:blip r:embed="rId3"/>
                <a:stretch>
                  <a:fillRect l="-656" t="-1636" b="-545"/>
                </a:stretch>
              </a:blipFill>
            </p:spPr>
            <p:txBody>
              <a:bodyPr/>
              <a:lstStyle/>
              <a:p>
                <a:r>
                  <a:rPr lang="en-GB">
                    <a:noFill/>
                  </a:rPr>
                  <a:t> </a:t>
                </a:r>
              </a:p>
            </p:txBody>
          </p:sp>
        </mc:Fallback>
      </mc:AlternateContent>
      <p:sp>
        <p:nvSpPr>
          <p:cNvPr id="2" name="Заголовок 3">
            <a:extLst>
              <a:ext uri="{FF2B5EF4-FFF2-40B4-BE49-F238E27FC236}">
                <a16:creationId xmlns:a16="http://schemas.microsoft.com/office/drawing/2014/main" id="{B004FDD4-EE57-2278-A016-754E538808BB}"/>
              </a:ext>
            </a:extLst>
          </p:cNvPr>
          <p:cNvSpPr txBox="1">
            <a:spLocks/>
          </p:cNvSpPr>
          <p:nvPr/>
        </p:nvSpPr>
        <p:spPr>
          <a:xfrm>
            <a:off x="457200" y="1571354"/>
            <a:ext cx="7467600" cy="279490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1" i="0" kern="1200" baseline="0">
                <a:solidFill>
                  <a:schemeClr val="bg1"/>
                </a:solidFill>
                <a:latin typeface="Golos Text DemiBold" panose="020B0703020202020204" pitchFamily="34" charset="-52"/>
                <a:ea typeface="+mj-ea"/>
                <a:cs typeface="+mj-cs"/>
              </a:defRPr>
            </a:lvl1pPr>
          </a:lstStyle>
          <a:p>
            <a:endParaRPr lang="ru-RU" sz="2800" dirty="0">
              <a:solidFill>
                <a:schemeClr val="tx1"/>
              </a:solidFill>
            </a:endParaRPr>
          </a:p>
        </p:txBody>
      </p:sp>
      <p:pic>
        <p:nvPicPr>
          <p:cNvPr id="7" name="Рисунок 6"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6AD65C4A-124B-1056-A199-12937B9C9687}"/>
              </a:ext>
            </a:extLst>
          </p:cNvPr>
          <p:cNvPicPr>
            <a:picLocks noChangeAspect="1"/>
          </p:cNvPicPr>
          <p:nvPr/>
        </p:nvPicPr>
        <p:blipFill>
          <a:blip r:embed="rId4"/>
          <a:stretch>
            <a:fillRect/>
          </a:stretch>
        </p:blipFill>
        <p:spPr>
          <a:xfrm>
            <a:off x="7683289" y="0"/>
            <a:ext cx="1369756" cy="540000"/>
          </a:xfrm>
          <a:prstGeom prst="rect">
            <a:avLst/>
          </a:prstGeom>
        </p:spPr>
      </p:pic>
    </p:spTree>
    <p:extLst>
      <p:ext uri="{BB962C8B-B14F-4D97-AF65-F5344CB8AC3E}">
        <p14:creationId xmlns:p14="http://schemas.microsoft.com/office/powerpoint/2010/main" val="203063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0" y="-7442"/>
            <a:ext cx="6291943" cy="527284"/>
          </a:xfrm>
        </p:spPr>
        <p:txBody>
          <a:bodyPr anchor="ctr">
            <a:normAutofit/>
          </a:bodyPr>
          <a:lstStyle/>
          <a:p>
            <a:pPr>
              <a:lnSpc>
                <a:spcPct val="90000"/>
              </a:lnSpc>
            </a:pPr>
            <a:r>
              <a:rPr lang="ru-RU" sz="2800" dirty="0">
                <a:solidFill>
                  <a:schemeClr val="bg1"/>
                </a:solidFill>
              </a:rPr>
              <a:t>Результаты моделирования</a:t>
            </a:r>
          </a:p>
        </p:txBody>
      </p:sp>
      <p:pic>
        <p:nvPicPr>
          <p:cNvPr id="3" name="Рисунок 2">
            <a:extLst>
              <a:ext uri="{FF2B5EF4-FFF2-40B4-BE49-F238E27FC236}">
                <a16:creationId xmlns:a16="http://schemas.microsoft.com/office/drawing/2014/main" id="{0AAC2E72-A69D-81E1-2C84-E81BE011FCAE}"/>
              </a:ext>
            </a:extLst>
          </p:cNvPr>
          <p:cNvPicPr>
            <a:picLocks noChangeAspect="1"/>
          </p:cNvPicPr>
          <p:nvPr/>
        </p:nvPicPr>
        <p:blipFill>
          <a:blip r:embed="rId4"/>
          <a:stretch>
            <a:fillRect/>
          </a:stretch>
        </p:blipFill>
        <p:spPr>
          <a:xfrm>
            <a:off x="137885" y="548847"/>
            <a:ext cx="4419599" cy="2254714"/>
          </a:xfrm>
          <a:prstGeom prst="rect">
            <a:avLst/>
          </a:prstGeom>
        </p:spPr>
      </p:pic>
      <p:pic>
        <p:nvPicPr>
          <p:cNvPr id="8" name="Рисунок 7">
            <a:extLst>
              <a:ext uri="{FF2B5EF4-FFF2-40B4-BE49-F238E27FC236}">
                <a16:creationId xmlns:a16="http://schemas.microsoft.com/office/drawing/2014/main" id="{E913701D-01BC-3041-11FA-0063178A3126}"/>
              </a:ext>
            </a:extLst>
          </p:cNvPr>
          <p:cNvPicPr>
            <a:picLocks noChangeAspect="1"/>
          </p:cNvPicPr>
          <p:nvPr/>
        </p:nvPicPr>
        <p:blipFill>
          <a:blip r:embed="rId5"/>
          <a:stretch>
            <a:fillRect/>
          </a:stretch>
        </p:blipFill>
        <p:spPr>
          <a:xfrm>
            <a:off x="137885" y="2803561"/>
            <a:ext cx="4419599" cy="2254714"/>
          </a:xfrm>
          <a:prstGeom prst="rect">
            <a:avLst/>
          </a:prstGeom>
        </p:spPr>
      </p:pic>
      <p:pic>
        <p:nvPicPr>
          <p:cNvPr id="16" name="Рисунок 15">
            <a:extLst>
              <a:ext uri="{FF2B5EF4-FFF2-40B4-BE49-F238E27FC236}">
                <a16:creationId xmlns:a16="http://schemas.microsoft.com/office/drawing/2014/main" id="{B3D48DEE-FC0E-CF67-0A4A-C5EBF409043D}"/>
              </a:ext>
            </a:extLst>
          </p:cNvPr>
          <p:cNvPicPr>
            <a:picLocks noChangeAspect="1"/>
          </p:cNvPicPr>
          <p:nvPr/>
        </p:nvPicPr>
        <p:blipFill>
          <a:blip r:embed="rId6"/>
          <a:stretch>
            <a:fillRect/>
          </a:stretch>
        </p:blipFill>
        <p:spPr>
          <a:xfrm>
            <a:off x="4637315" y="2803561"/>
            <a:ext cx="4368799" cy="2254714"/>
          </a:xfrm>
          <a:prstGeom prst="rect">
            <a:avLst/>
          </a:prstGeom>
        </p:spPr>
      </p:pic>
      <p:pic>
        <p:nvPicPr>
          <p:cNvPr id="18" name="Рисунок 17">
            <a:extLst>
              <a:ext uri="{FF2B5EF4-FFF2-40B4-BE49-F238E27FC236}">
                <a16:creationId xmlns:a16="http://schemas.microsoft.com/office/drawing/2014/main" id="{6B294D73-9696-072F-2DE8-37DF35CBF8AA}"/>
              </a:ext>
            </a:extLst>
          </p:cNvPr>
          <p:cNvPicPr>
            <a:picLocks noChangeAspect="1"/>
          </p:cNvPicPr>
          <p:nvPr/>
        </p:nvPicPr>
        <p:blipFill>
          <a:blip r:embed="rId7"/>
          <a:stretch>
            <a:fillRect/>
          </a:stretch>
        </p:blipFill>
        <p:spPr>
          <a:xfrm>
            <a:off x="4637314" y="548847"/>
            <a:ext cx="4368799" cy="2254714"/>
          </a:xfrm>
          <a:prstGeom prst="rect">
            <a:avLst/>
          </a:prstGeom>
        </p:spPr>
      </p:pic>
      <p:pic>
        <p:nvPicPr>
          <p:cNvPr id="2" name="Рисунок 1"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F1907CFC-C29A-7F88-F675-5381F80C6F4F}"/>
              </a:ext>
            </a:extLst>
          </p:cNvPr>
          <p:cNvPicPr>
            <a:picLocks noChangeAspect="1"/>
          </p:cNvPicPr>
          <p:nvPr/>
        </p:nvPicPr>
        <p:blipFill>
          <a:blip r:embed="rId8"/>
          <a:stretch>
            <a:fillRect/>
          </a:stretch>
        </p:blipFill>
        <p:spPr>
          <a:xfrm>
            <a:off x="7683289" y="-20158"/>
            <a:ext cx="1369756" cy="540000"/>
          </a:xfrm>
          <a:prstGeom prst="rect">
            <a:avLst/>
          </a:prstGeom>
        </p:spPr>
      </p:pic>
    </p:spTree>
    <p:extLst>
      <p:ext uri="{BB962C8B-B14F-4D97-AF65-F5344CB8AC3E}">
        <p14:creationId xmlns:p14="http://schemas.microsoft.com/office/powerpoint/2010/main" val="49624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0" y="48873"/>
            <a:ext cx="8353887" cy="527284"/>
          </a:xfrm>
        </p:spPr>
        <p:txBody>
          <a:bodyPr anchor="ctr">
            <a:normAutofit/>
          </a:bodyPr>
          <a:lstStyle/>
          <a:p>
            <a:pPr>
              <a:lnSpc>
                <a:spcPct val="90000"/>
              </a:lnSpc>
            </a:pPr>
            <a:r>
              <a:rPr lang="ru-RU" sz="2800" dirty="0">
                <a:solidFill>
                  <a:schemeClr val="bg1"/>
                </a:solidFill>
              </a:rPr>
              <a:t>Влияние времени </a:t>
            </a:r>
            <a:r>
              <a:rPr lang="ru-RU" sz="2800" i="1" dirty="0">
                <a:solidFill>
                  <a:schemeClr val="bg1"/>
                </a:solidFill>
              </a:rPr>
              <a:t>выборки</a:t>
            </a:r>
            <a:r>
              <a:rPr lang="ru-RU" sz="2800" dirty="0">
                <a:solidFill>
                  <a:schemeClr val="bg1"/>
                </a:solidFill>
              </a:rPr>
              <a:t> </a:t>
            </a:r>
            <a:r>
              <a:rPr lang="en-US" sz="2800" dirty="0">
                <a:solidFill>
                  <a:srgbClr val="FF0000"/>
                </a:solidFill>
              </a:rPr>
              <a:t>[</a:t>
            </a:r>
            <a:r>
              <a:rPr lang="ru-RU" sz="2800" dirty="0" err="1">
                <a:solidFill>
                  <a:srgbClr val="FF0000"/>
                </a:solidFill>
              </a:rPr>
              <a:t>м.б.</a:t>
            </a:r>
            <a:r>
              <a:rPr lang="ru-RU" sz="2800" dirty="0">
                <a:solidFill>
                  <a:srgbClr val="FF0000"/>
                </a:solidFill>
              </a:rPr>
              <a:t> сбора?</a:t>
            </a:r>
            <a:r>
              <a:rPr lang="en-US" sz="2800" dirty="0">
                <a:solidFill>
                  <a:srgbClr val="FF0000"/>
                </a:solidFill>
              </a:rPr>
              <a:t>]</a:t>
            </a:r>
            <a:r>
              <a:rPr lang="ru-RU" sz="2800" dirty="0">
                <a:solidFill>
                  <a:srgbClr val="FF0000"/>
                </a:solidFill>
              </a:rPr>
              <a:t> </a:t>
            </a:r>
            <a:r>
              <a:rPr lang="ru-RU" sz="2800" dirty="0">
                <a:solidFill>
                  <a:schemeClr val="bg1"/>
                </a:solidFill>
              </a:rPr>
              <a:t>данных </a:t>
            </a:r>
            <a:r>
              <a:rPr lang="en-GB" sz="2800" dirty="0">
                <a:solidFill>
                  <a:schemeClr val="bg1"/>
                </a:solidFill>
              </a:rPr>
              <a:t>T</a:t>
            </a:r>
            <a:endParaRPr lang="ru-RU" sz="2800" dirty="0">
              <a:solidFill>
                <a:schemeClr val="bg1"/>
              </a:solidFill>
            </a:endParaRPr>
          </a:p>
        </p:txBody>
      </p:sp>
      <p:pic>
        <p:nvPicPr>
          <p:cNvPr id="6" name="Рисунок 5">
            <a:extLst>
              <a:ext uri="{FF2B5EF4-FFF2-40B4-BE49-F238E27FC236}">
                <a16:creationId xmlns:a16="http://schemas.microsoft.com/office/drawing/2014/main" id="{E0D5E9A4-B6B0-6459-F01D-53B68969BE67}"/>
              </a:ext>
            </a:extLst>
          </p:cNvPr>
          <p:cNvPicPr>
            <a:picLocks noChangeAspect="1"/>
          </p:cNvPicPr>
          <p:nvPr/>
        </p:nvPicPr>
        <p:blipFill>
          <a:blip r:embed="rId4"/>
          <a:stretch>
            <a:fillRect/>
          </a:stretch>
        </p:blipFill>
        <p:spPr>
          <a:xfrm>
            <a:off x="4671173" y="2909090"/>
            <a:ext cx="4371226" cy="2173921"/>
          </a:xfrm>
          <a:prstGeom prst="rect">
            <a:avLst/>
          </a:prstGeom>
        </p:spPr>
      </p:pic>
      <p:pic>
        <p:nvPicPr>
          <p:cNvPr id="12" name="Рисунок 11">
            <a:extLst>
              <a:ext uri="{FF2B5EF4-FFF2-40B4-BE49-F238E27FC236}">
                <a16:creationId xmlns:a16="http://schemas.microsoft.com/office/drawing/2014/main" id="{29A4F159-CE3B-52FD-2FB6-85C71B90D1D4}"/>
              </a:ext>
            </a:extLst>
          </p:cNvPr>
          <p:cNvPicPr>
            <a:picLocks noChangeAspect="1"/>
          </p:cNvPicPr>
          <p:nvPr/>
        </p:nvPicPr>
        <p:blipFill>
          <a:blip r:embed="rId5"/>
          <a:stretch>
            <a:fillRect/>
          </a:stretch>
        </p:blipFill>
        <p:spPr>
          <a:xfrm>
            <a:off x="137888" y="2909090"/>
            <a:ext cx="4470399" cy="2173921"/>
          </a:xfrm>
          <a:prstGeom prst="rect">
            <a:avLst/>
          </a:prstGeom>
        </p:spPr>
      </p:pic>
      <p:pic>
        <p:nvPicPr>
          <p:cNvPr id="16" name="Рисунок 15">
            <a:extLst>
              <a:ext uri="{FF2B5EF4-FFF2-40B4-BE49-F238E27FC236}">
                <a16:creationId xmlns:a16="http://schemas.microsoft.com/office/drawing/2014/main" id="{439F22AE-3130-4A25-2D9F-E45FD90C4579}"/>
              </a:ext>
            </a:extLst>
          </p:cNvPr>
          <p:cNvPicPr>
            <a:picLocks noChangeAspect="1"/>
          </p:cNvPicPr>
          <p:nvPr/>
        </p:nvPicPr>
        <p:blipFill>
          <a:blip r:embed="rId6"/>
          <a:stretch>
            <a:fillRect/>
          </a:stretch>
        </p:blipFill>
        <p:spPr>
          <a:xfrm>
            <a:off x="4671173" y="523563"/>
            <a:ext cx="4366371" cy="2337107"/>
          </a:xfrm>
          <a:prstGeom prst="rect">
            <a:avLst/>
          </a:prstGeom>
        </p:spPr>
      </p:pic>
      <p:pic>
        <p:nvPicPr>
          <p:cNvPr id="20" name="Рисунок 19">
            <a:extLst>
              <a:ext uri="{FF2B5EF4-FFF2-40B4-BE49-F238E27FC236}">
                <a16:creationId xmlns:a16="http://schemas.microsoft.com/office/drawing/2014/main" id="{3118088E-AA15-CF8C-3F76-8859C5CA7501}"/>
              </a:ext>
            </a:extLst>
          </p:cNvPr>
          <p:cNvPicPr>
            <a:picLocks noChangeAspect="1"/>
          </p:cNvPicPr>
          <p:nvPr/>
        </p:nvPicPr>
        <p:blipFill>
          <a:blip r:embed="rId7"/>
          <a:stretch>
            <a:fillRect/>
          </a:stretch>
        </p:blipFill>
        <p:spPr>
          <a:xfrm>
            <a:off x="137888" y="523564"/>
            <a:ext cx="4467972" cy="2337108"/>
          </a:xfrm>
          <a:prstGeom prst="rect">
            <a:avLst/>
          </a:prstGeom>
        </p:spPr>
      </p:pic>
      <p:pic>
        <p:nvPicPr>
          <p:cNvPr id="2" name="Рисунок 1"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0C68CC70-9B34-D406-9A9D-854C995453B6}"/>
              </a:ext>
            </a:extLst>
          </p:cNvPr>
          <p:cNvPicPr>
            <a:picLocks noChangeAspect="1"/>
          </p:cNvPicPr>
          <p:nvPr/>
        </p:nvPicPr>
        <p:blipFill>
          <a:blip r:embed="rId8"/>
          <a:stretch>
            <a:fillRect/>
          </a:stretch>
        </p:blipFill>
        <p:spPr>
          <a:xfrm>
            <a:off x="7683289" y="-64857"/>
            <a:ext cx="1369756" cy="540000"/>
          </a:xfrm>
          <a:prstGeom prst="rect">
            <a:avLst/>
          </a:prstGeom>
        </p:spPr>
      </p:pic>
    </p:spTree>
    <p:extLst>
      <p:ext uri="{BB962C8B-B14F-4D97-AF65-F5344CB8AC3E}">
        <p14:creationId xmlns:p14="http://schemas.microsoft.com/office/powerpoint/2010/main" val="192240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F99C90-7844-03D2-5F2E-7DF1E3D5CF39}"/>
              </a:ext>
            </a:extLst>
          </p:cNvPr>
          <p:cNvSpPr>
            <a:spLocks noGrp="1"/>
          </p:cNvSpPr>
          <p:nvPr>
            <p:ph type="title"/>
          </p:nvPr>
        </p:nvSpPr>
        <p:spPr>
          <a:xfrm>
            <a:off x="68580" y="167653"/>
            <a:ext cx="7429500" cy="527284"/>
          </a:xfrm>
        </p:spPr>
        <p:txBody>
          <a:bodyPr>
            <a:normAutofit fontScale="90000"/>
          </a:bodyPr>
          <a:lstStyle/>
          <a:p>
            <a:r>
              <a:rPr lang="ru-RU" dirty="0">
                <a:solidFill>
                  <a:schemeClr val="bg1"/>
                </a:solidFill>
              </a:rPr>
              <a:t>Постановка задачи</a:t>
            </a:r>
            <a:r>
              <a:rPr lang="en-US" dirty="0">
                <a:solidFill>
                  <a:schemeClr val="bg1"/>
                </a:solidFill>
              </a:rPr>
              <a:t> </a:t>
            </a:r>
            <a:r>
              <a:rPr lang="ru-RU" dirty="0">
                <a:solidFill>
                  <a:schemeClr val="bg1"/>
                </a:solidFill>
              </a:rPr>
              <a:t>для нелинейных систем</a:t>
            </a:r>
            <a:endParaRPr lang="en-GB" dirty="0">
              <a:solidFill>
                <a:schemeClr val="bg1"/>
              </a:solidFill>
            </a:endParaRPr>
          </a:p>
        </p:txBody>
      </p: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62B91504-9D37-8F4C-45E7-172C5A1880C9}"/>
                  </a:ext>
                </a:extLst>
              </p:cNvPr>
              <p:cNvSpPr/>
              <p:nvPr/>
            </p:nvSpPr>
            <p:spPr>
              <a:xfrm>
                <a:off x="373380" y="1148239"/>
                <a:ext cx="8397240" cy="835140"/>
              </a:xfrm>
              <a:prstGeom prst="roundRect">
                <a:avLst>
                  <a:gd name="adj" fmla="val 10181"/>
                </a:avLst>
              </a:prstGeom>
              <a:ln/>
            </p:spPr>
            <p:style>
              <a:lnRef idx="2">
                <a:schemeClr val="accent2"/>
              </a:lnRef>
              <a:fillRef idx="1">
                <a:schemeClr val="lt1"/>
              </a:fillRef>
              <a:effectRef idx="0">
                <a:schemeClr val="accent2"/>
              </a:effectRef>
              <a:fontRef idx="minor">
                <a:schemeClr val="dk1"/>
              </a:fontRef>
            </p:style>
            <p:txBody>
              <a:bodyPr rtlCol="0" anchor="ctr"/>
              <a:lstStyle/>
              <a:p>
                <a:r>
                  <a:rPr lang="ru-RU" dirty="0">
                    <a:solidFill>
                      <a:sysClr val="windowText" lastClr="000000"/>
                    </a:solidFill>
                  </a:rPr>
                  <a:t>Рассмотрим управление </a:t>
                </a:r>
                <a:r>
                  <a:rPr lang="ru-RU" strike="sngStrike" dirty="0">
                    <a:solidFill>
                      <a:srgbClr val="FF0000"/>
                    </a:solidFill>
                  </a:rPr>
                  <a:t>аффинной</a:t>
                </a:r>
                <a:r>
                  <a:rPr lang="ru-RU" dirty="0">
                    <a:solidFill>
                      <a:srgbClr val="FF0000"/>
                    </a:solidFill>
                  </a:rPr>
                  <a:t> </a:t>
                </a:r>
                <a:r>
                  <a:rPr lang="ru-RU" dirty="0">
                    <a:solidFill>
                      <a:sysClr val="windowText" lastClr="000000"/>
                    </a:solidFill>
                  </a:rPr>
                  <a:t>нелинейной динамической систем</a:t>
                </a:r>
                <a:r>
                  <a:rPr lang="ru-RU" dirty="0">
                    <a:solidFill>
                      <a:srgbClr val="FF0000"/>
                    </a:solidFill>
                  </a:rPr>
                  <a:t>ой</a:t>
                </a:r>
              </a:p>
              <a:p>
                <a:pPr/>
                <a14:m>
                  <m:oMathPara xmlns:m="http://schemas.openxmlformats.org/officeDocument/2006/math">
                    <m:oMathParaPr>
                      <m:jc m:val="centerGroup"/>
                    </m:oMathParaPr>
                    <m:oMath xmlns:m="http://schemas.openxmlformats.org/officeDocument/2006/math">
                      <m:acc>
                        <m:accPr>
                          <m:chr m:val="̇"/>
                          <m:ctrlPr>
                            <a:rPr lang="en-GB" i="1">
                              <a:solidFill>
                                <a:sysClr val="windowText" lastClr="000000"/>
                              </a:solidFill>
                              <a:latin typeface="Cambria Math" panose="02040503050406030204" pitchFamily="18" charset="0"/>
                            </a:rPr>
                          </m:ctrlPr>
                        </m:accPr>
                        <m:e>
                          <m:r>
                            <a:rPr lang="en-US" i="1">
                              <a:solidFill>
                                <a:sysClr val="windowText" lastClr="000000"/>
                              </a:solidFill>
                              <a:latin typeface="Cambria Math" panose="02040503050406030204" pitchFamily="18" charset="0"/>
                            </a:rPr>
                            <m:t>𝑥</m:t>
                          </m:r>
                        </m:e>
                      </m:acc>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𝑓</m:t>
                      </m:r>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𝑥</m:t>
                          </m:r>
                        </m:e>
                      </m:d>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𝑔</m:t>
                      </m:r>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𝑥</m:t>
                          </m:r>
                        </m:e>
                      </m:d>
                      <m:r>
                        <a:rPr lang="en-US" i="1">
                          <a:solidFill>
                            <a:sysClr val="windowText" lastClr="000000"/>
                          </a:solidFill>
                          <a:latin typeface="Cambria Math" panose="02040503050406030204" pitchFamily="18" charset="0"/>
                        </a:rPr>
                        <m:t>𝑢</m:t>
                      </m:r>
                    </m:oMath>
                  </m:oMathPara>
                </a14:m>
                <a:endParaRPr lang="en-GB" dirty="0">
                  <a:solidFill>
                    <a:sysClr val="windowText" lastClr="000000"/>
                  </a:solidFill>
                </a:endParaRPr>
              </a:p>
            </p:txBody>
          </p:sp>
        </mc:Choice>
        <mc:Fallback xmlns="">
          <p:sp>
            <p:nvSpPr>
              <p:cNvPr id="3" name="Rectangle: Rounded Corners 2">
                <a:extLst>
                  <a:ext uri="{FF2B5EF4-FFF2-40B4-BE49-F238E27FC236}">
                    <a16:creationId xmlns:a16="http://schemas.microsoft.com/office/drawing/2014/main" id="{62B91504-9D37-8F4C-45E7-172C5A1880C9}"/>
                  </a:ext>
                </a:extLst>
              </p:cNvPr>
              <p:cNvSpPr>
                <a:spLocks noRot="1" noChangeAspect="1" noMove="1" noResize="1" noEditPoints="1" noAdjustHandles="1" noChangeArrowheads="1" noChangeShapeType="1" noTextEdit="1"/>
              </p:cNvSpPr>
              <p:nvPr/>
            </p:nvSpPr>
            <p:spPr>
              <a:xfrm>
                <a:off x="373380" y="1148239"/>
                <a:ext cx="8397240" cy="835140"/>
              </a:xfrm>
              <a:prstGeom prst="roundRect">
                <a:avLst>
                  <a:gd name="adj" fmla="val 10181"/>
                </a:avLst>
              </a:prstGeom>
              <a:blipFill>
                <a:blip r:embed="rId3"/>
                <a:stretch>
                  <a:fillRect l="-145"/>
                </a:stretch>
              </a:blip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CA7D672C-FFA4-F357-56FD-0A819AB8586D}"/>
                  </a:ext>
                </a:extLst>
              </p:cNvPr>
              <p:cNvSpPr/>
              <p:nvPr/>
            </p:nvSpPr>
            <p:spPr>
              <a:xfrm>
                <a:off x="373380" y="3824588"/>
                <a:ext cx="8397240" cy="1057380"/>
              </a:xfrm>
              <a:prstGeom prst="roundRect">
                <a:avLst>
                  <a:gd name="adj" fmla="val 10181"/>
                </a:avLst>
              </a:prstGeom>
              <a:ln/>
            </p:spPr>
            <p:style>
              <a:lnRef idx="2">
                <a:schemeClr val="accent2"/>
              </a:lnRef>
              <a:fillRef idx="1">
                <a:schemeClr val="lt1"/>
              </a:fillRef>
              <a:effectRef idx="0">
                <a:schemeClr val="accent2"/>
              </a:effectRef>
              <a:fontRef idx="minor">
                <a:schemeClr val="dk1"/>
              </a:fontRef>
            </p:style>
            <p:txBody>
              <a:bodyPr rtlCol="0" anchor="ctr"/>
              <a:lstStyle/>
              <a:p>
                <a:r>
                  <a:rPr lang="ru-RU" dirty="0">
                    <a:solidFill>
                      <a:sysClr val="windowText" lastClr="000000"/>
                    </a:solidFill>
                  </a:rPr>
                  <a:t>- Функция оптимальной ценности</a:t>
                </a:r>
              </a:p>
              <a:p>
                <a:pPr/>
                <a14:m>
                  <m:oMathPara xmlns:m="http://schemas.openxmlformats.org/officeDocument/2006/math">
                    <m:oMathParaPr>
                      <m:jc m:val="centerGroup"/>
                    </m:oMathParaPr>
                    <m:oMath xmlns:m="http://schemas.openxmlformats.org/officeDocument/2006/math">
                      <m:sSup>
                        <m:sSupPr>
                          <m:ctrlPr>
                            <a:rPr lang="en-US" i="1">
                              <a:solidFill>
                                <a:sysClr val="windowText" lastClr="000000"/>
                              </a:solidFill>
                              <a:latin typeface="Cambria Math" panose="02040503050406030204" pitchFamily="18" charset="0"/>
                            </a:rPr>
                          </m:ctrlPr>
                        </m:sSupPr>
                        <m:e>
                          <m:r>
                            <a:rPr lang="en-US" i="1">
                              <a:solidFill>
                                <a:sysClr val="windowText" lastClr="000000"/>
                              </a:solidFill>
                              <a:latin typeface="Cambria Math" panose="02040503050406030204" pitchFamily="18" charset="0"/>
                            </a:rPr>
                            <m:t>𝑉</m:t>
                          </m:r>
                        </m:e>
                        <m:sup>
                          <m:r>
                            <a:rPr lang="en-US" i="1">
                              <a:solidFill>
                                <a:sysClr val="windowText" lastClr="000000"/>
                              </a:solidFill>
                              <a:latin typeface="Cambria Math" panose="02040503050406030204" pitchFamily="18" charset="0"/>
                            </a:rPr>
                            <m:t>∗</m:t>
                          </m:r>
                        </m:sup>
                      </m:sSup>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𝑥</m:t>
                          </m:r>
                        </m:e>
                      </m:d>
                      <m:r>
                        <a:rPr lang="en-US" i="1">
                          <a:solidFill>
                            <a:sysClr val="windowText" lastClr="000000"/>
                          </a:solidFill>
                          <a:latin typeface="Cambria Math" panose="02040503050406030204" pitchFamily="18" charset="0"/>
                        </a:rPr>
                        <m:t>= </m:t>
                      </m:r>
                      <m:func>
                        <m:funcPr>
                          <m:ctrlPr>
                            <a:rPr lang="en-US" i="1">
                              <a:solidFill>
                                <a:sysClr val="windowText" lastClr="000000"/>
                              </a:solidFill>
                              <a:latin typeface="Cambria Math" panose="02040503050406030204" pitchFamily="18" charset="0"/>
                            </a:rPr>
                          </m:ctrlPr>
                        </m:funcPr>
                        <m:fName>
                          <m:limLow>
                            <m:limLowPr>
                              <m:ctrlPr>
                                <a:rPr lang="en-US" i="1">
                                  <a:solidFill>
                                    <a:sysClr val="windowText" lastClr="000000"/>
                                  </a:solidFill>
                                  <a:latin typeface="Cambria Math" panose="02040503050406030204" pitchFamily="18" charset="0"/>
                                </a:rPr>
                              </m:ctrlPr>
                            </m:limLowPr>
                            <m:e>
                              <m:r>
                                <m:rPr>
                                  <m:sty m:val="p"/>
                                </m:rPr>
                                <a:rPr lang="en-US">
                                  <a:solidFill>
                                    <a:sysClr val="windowText" lastClr="000000"/>
                                  </a:solidFill>
                                  <a:latin typeface="Cambria Math" panose="02040503050406030204" pitchFamily="18" charset="0"/>
                                </a:rPr>
                                <m:t>min</m:t>
                              </m:r>
                            </m:e>
                            <m:lim>
                              <m:r>
                                <a:rPr lang="en-US" i="1">
                                  <a:solidFill>
                                    <a:sysClr val="windowText" lastClr="000000"/>
                                  </a:solidFill>
                                  <a:latin typeface="Cambria Math" panose="02040503050406030204" pitchFamily="18" charset="0"/>
                                </a:rPr>
                                <m:t>𝑢</m:t>
                              </m:r>
                            </m:lim>
                          </m:limLow>
                        </m:fName>
                        <m:e>
                          <m:nary>
                            <m:naryPr>
                              <m:ctrlPr>
                                <a:rPr lang="en-US" i="1">
                                  <a:solidFill>
                                    <a:sysClr val="windowText" lastClr="000000"/>
                                  </a:solidFill>
                                  <a:latin typeface="Cambria Math" panose="02040503050406030204" pitchFamily="18" charset="0"/>
                                </a:rPr>
                              </m:ctrlPr>
                            </m:naryPr>
                            <m:sub>
                              <m:r>
                                <m:rPr>
                                  <m:brk m:alnAt="23"/>
                                </m:rPr>
                                <a:rPr lang="en-US" i="1">
                                  <a:solidFill>
                                    <a:sysClr val="windowText" lastClr="000000"/>
                                  </a:solidFill>
                                  <a:latin typeface="Cambria Math" panose="02040503050406030204" pitchFamily="18" charset="0"/>
                                </a:rPr>
                                <m:t>0</m:t>
                              </m:r>
                            </m:sub>
                            <m:sup>
                              <m:r>
                                <a:rPr lang="en-US" i="1">
                                  <a:solidFill>
                                    <a:sysClr val="windowText" lastClr="000000"/>
                                  </a:solidFill>
                                  <a:latin typeface="Cambria Math" panose="02040503050406030204" pitchFamily="18" charset="0"/>
                                  <a:ea typeface="Cambria Math" panose="02040503050406030204" pitchFamily="18" charset="0"/>
                                </a:rPr>
                                <m:t>∞</m:t>
                              </m:r>
                            </m:sup>
                            <m:e>
                              <m:d>
                                <m:dPr>
                                  <m:ctrlPr>
                                    <a:rPr lang="en-US" i="1">
                                      <a:solidFill>
                                        <a:sysClr val="windowText" lastClr="000000"/>
                                      </a:solidFill>
                                      <a:latin typeface="Cambria Math" panose="02040503050406030204" pitchFamily="18" charset="0"/>
                                    </a:rPr>
                                  </m:ctrlPr>
                                </m:dPr>
                                <m:e>
                                  <m:sSup>
                                    <m:sSupPr>
                                      <m:ctrlPr>
                                        <a:rPr lang="en-US" i="1">
                                          <a:solidFill>
                                            <a:sysClr val="windowText" lastClr="000000"/>
                                          </a:solidFill>
                                          <a:latin typeface="Cambria Math" panose="02040503050406030204" pitchFamily="18" charset="0"/>
                                        </a:rPr>
                                      </m:ctrlPr>
                                    </m:sSupPr>
                                    <m:e>
                                      <m:r>
                                        <a:rPr lang="en-US" i="1">
                                          <a:solidFill>
                                            <a:sysClr val="windowText" lastClr="000000"/>
                                          </a:solidFill>
                                          <a:latin typeface="Cambria Math" panose="02040503050406030204" pitchFamily="18" charset="0"/>
                                        </a:rPr>
                                        <m:t>𝑥</m:t>
                                      </m:r>
                                    </m:e>
                                    <m:sup>
                                      <m:r>
                                        <a:rPr lang="en-US" i="1">
                                          <a:solidFill>
                                            <a:sysClr val="windowText" lastClr="000000"/>
                                          </a:solidFill>
                                          <a:latin typeface="Cambria Math" panose="02040503050406030204" pitchFamily="18" charset="0"/>
                                        </a:rPr>
                                        <m:t>𝑇</m:t>
                                      </m:r>
                                    </m:sup>
                                  </m:sSup>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𝜏</m:t>
                                      </m:r>
                                    </m:e>
                                  </m:d>
                                  <m:r>
                                    <a:rPr lang="en-US" i="1">
                                      <a:solidFill>
                                        <a:sysClr val="windowText" lastClr="000000"/>
                                      </a:solidFill>
                                      <a:latin typeface="Cambria Math" panose="02040503050406030204" pitchFamily="18" charset="0"/>
                                    </a:rPr>
                                    <m:t>𝑄𝑥</m:t>
                                  </m:r>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𝜏</m:t>
                                      </m:r>
                                    </m:e>
                                  </m:d>
                                  <m:r>
                                    <a:rPr lang="en-US" i="1">
                                      <a:solidFill>
                                        <a:sysClr val="windowText" lastClr="000000"/>
                                      </a:solidFill>
                                      <a:latin typeface="Cambria Math" panose="02040503050406030204" pitchFamily="18" charset="0"/>
                                    </a:rPr>
                                    <m:t>+</m:t>
                                  </m:r>
                                  <m:sSup>
                                    <m:sSupPr>
                                      <m:ctrlPr>
                                        <a:rPr lang="en-US" i="1">
                                          <a:solidFill>
                                            <a:sysClr val="windowText" lastClr="000000"/>
                                          </a:solidFill>
                                          <a:latin typeface="Cambria Math" panose="02040503050406030204" pitchFamily="18" charset="0"/>
                                        </a:rPr>
                                      </m:ctrlPr>
                                    </m:sSupPr>
                                    <m:e>
                                      <m:r>
                                        <a:rPr lang="en-US" i="1">
                                          <a:solidFill>
                                            <a:sysClr val="windowText" lastClr="000000"/>
                                          </a:solidFill>
                                          <a:latin typeface="Cambria Math" panose="02040503050406030204" pitchFamily="18" charset="0"/>
                                        </a:rPr>
                                        <m:t>𝑢</m:t>
                                      </m:r>
                                    </m:e>
                                    <m:sup>
                                      <m:r>
                                        <a:rPr lang="en-US" i="1">
                                          <a:solidFill>
                                            <a:sysClr val="windowText" lastClr="000000"/>
                                          </a:solidFill>
                                          <a:latin typeface="Cambria Math" panose="02040503050406030204" pitchFamily="18" charset="0"/>
                                        </a:rPr>
                                        <m:t>𝑇</m:t>
                                      </m:r>
                                    </m:sup>
                                  </m:sSup>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𝜏</m:t>
                                      </m:r>
                                    </m:e>
                                  </m:d>
                                  <m:r>
                                    <a:rPr lang="en-US" i="1">
                                      <a:solidFill>
                                        <a:sysClr val="windowText" lastClr="000000"/>
                                      </a:solidFill>
                                      <a:latin typeface="Cambria Math" panose="02040503050406030204" pitchFamily="18" charset="0"/>
                                    </a:rPr>
                                    <m:t>𝑅𝑢</m:t>
                                  </m:r>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𝜏</m:t>
                                      </m:r>
                                    </m:e>
                                  </m:d>
                                </m:e>
                              </m:d>
                              <m:r>
                                <a:rPr lang="en-US" i="1">
                                  <a:solidFill>
                                    <a:sysClr val="windowText" lastClr="000000"/>
                                  </a:solidFill>
                                  <a:latin typeface="Cambria Math" panose="02040503050406030204" pitchFamily="18" charset="0"/>
                                </a:rPr>
                                <m:t>𝑑</m:t>
                              </m:r>
                              <m:r>
                                <a:rPr lang="en-US" i="1">
                                  <a:solidFill>
                                    <a:sysClr val="windowText" lastClr="000000"/>
                                  </a:solidFill>
                                  <a:latin typeface="Cambria Math" panose="02040503050406030204" pitchFamily="18" charset="0"/>
                                </a:rPr>
                                <m:t>𝜏</m:t>
                              </m:r>
                            </m:e>
                          </m:nary>
                        </m:e>
                      </m:func>
                      <m:r>
                        <a:rPr lang="en-US" i="1">
                          <a:solidFill>
                            <a:sysClr val="windowText" lastClr="000000"/>
                          </a:solidFill>
                          <a:latin typeface="Cambria Math" panose="02040503050406030204" pitchFamily="18" charset="0"/>
                        </a:rPr>
                        <m:t> </m:t>
                      </m:r>
                    </m:oMath>
                  </m:oMathPara>
                </a14:m>
                <a:endParaRPr lang="en-GB" dirty="0">
                  <a:solidFill>
                    <a:sysClr val="windowText" lastClr="000000"/>
                  </a:solidFill>
                </a:endParaRPr>
              </a:p>
            </p:txBody>
          </p:sp>
        </mc:Choice>
        <mc:Fallback xmlns="">
          <p:sp>
            <p:nvSpPr>
              <p:cNvPr id="5" name="Rectangle: Rounded Corners 4">
                <a:extLst>
                  <a:ext uri="{FF2B5EF4-FFF2-40B4-BE49-F238E27FC236}">
                    <a16:creationId xmlns:a16="http://schemas.microsoft.com/office/drawing/2014/main" id="{CA7D672C-FFA4-F357-56FD-0A819AB8586D}"/>
                  </a:ext>
                </a:extLst>
              </p:cNvPr>
              <p:cNvSpPr>
                <a:spLocks noRot="1" noChangeAspect="1" noMove="1" noResize="1" noEditPoints="1" noAdjustHandles="1" noChangeArrowheads="1" noChangeShapeType="1" noTextEdit="1"/>
              </p:cNvSpPr>
              <p:nvPr/>
            </p:nvSpPr>
            <p:spPr>
              <a:xfrm>
                <a:off x="373380" y="3824588"/>
                <a:ext cx="8397240" cy="1057380"/>
              </a:xfrm>
              <a:prstGeom prst="roundRect">
                <a:avLst>
                  <a:gd name="adj" fmla="val 10181"/>
                </a:avLst>
              </a:prstGeom>
              <a:blipFill>
                <a:blip r:embed="rId4"/>
                <a:stretch>
                  <a:fillRect l="-72"/>
                </a:stretch>
              </a:blip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2280A800-AE45-D0E2-99C7-322A35540AD7}"/>
                  </a:ext>
                </a:extLst>
              </p:cNvPr>
              <p:cNvSpPr/>
              <p:nvPr/>
            </p:nvSpPr>
            <p:spPr>
              <a:xfrm>
                <a:off x="373380" y="2436682"/>
                <a:ext cx="8397240" cy="1057380"/>
              </a:xfrm>
              <a:prstGeom prst="roundRect">
                <a:avLst>
                  <a:gd name="adj" fmla="val 10181"/>
                </a:avLst>
              </a:prstGeom>
              <a:ln/>
            </p:spPr>
            <p:style>
              <a:lnRef idx="2">
                <a:schemeClr val="accent2"/>
              </a:lnRef>
              <a:fillRef idx="1">
                <a:schemeClr val="lt1"/>
              </a:fillRef>
              <a:effectRef idx="0">
                <a:schemeClr val="accent2"/>
              </a:effectRef>
              <a:fontRef idx="minor">
                <a:schemeClr val="dk1"/>
              </a:fontRef>
            </p:style>
            <p:txBody>
              <a:bodyPr rtlCol="0" anchor="t"/>
              <a:lstStyle/>
              <a:p>
                <a:pPr algn="just"/>
                <a:r>
                  <a:rPr lang="ru-RU" dirty="0">
                    <a:solidFill>
                      <a:sysClr val="windowText" lastClr="000000"/>
                    </a:solidFill>
                  </a:rPr>
                  <a:t>Цель - разработать регулятор </a:t>
                </a:r>
                <a:r>
                  <a:rPr lang="ru-RU" strike="sngStrike" dirty="0">
                    <a:solidFill>
                      <a:srgbClr val="FF0000"/>
                    </a:solidFill>
                  </a:rPr>
                  <a:t>u</a:t>
                </a:r>
                <a:r>
                  <a:rPr lang="ru-RU" dirty="0">
                    <a:solidFill>
                      <a:sysClr val="windowText" lastClr="000000"/>
                    </a:solidFill>
                  </a:rPr>
                  <a:t>, который минимизирует функцию ценности</a:t>
                </a:r>
              </a:p>
              <a:p>
                <a:pPr/>
                <a14:m>
                  <m:oMathPara xmlns:m="http://schemas.openxmlformats.org/officeDocument/2006/math">
                    <m:oMathParaPr>
                      <m:jc m:val="centerGroup"/>
                    </m:oMathParaPr>
                    <m:oMath xmlns:m="http://schemas.openxmlformats.org/officeDocument/2006/math">
                      <m:r>
                        <a:rPr lang="en-US" i="1">
                          <a:solidFill>
                            <a:sysClr val="windowText" lastClr="000000"/>
                          </a:solidFill>
                          <a:latin typeface="Cambria Math" panose="02040503050406030204" pitchFamily="18" charset="0"/>
                        </a:rPr>
                        <m:t>𝐽</m:t>
                      </m:r>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𝑥</m:t>
                          </m:r>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𝑢</m:t>
                          </m:r>
                        </m:e>
                      </m:d>
                      <m:r>
                        <a:rPr lang="en-US" i="1">
                          <a:solidFill>
                            <a:sysClr val="windowText" lastClr="000000"/>
                          </a:solidFill>
                          <a:latin typeface="Cambria Math" panose="02040503050406030204" pitchFamily="18" charset="0"/>
                        </a:rPr>
                        <m:t>=</m:t>
                      </m:r>
                      <m:nary>
                        <m:naryPr>
                          <m:ctrlPr>
                            <a:rPr lang="en-US" i="1">
                              <a:solidFill>
                                <a:sysClr val="windowText" lastClr="000000"/>
                              </a:solidFill>
                              <a:latin typeface="Cambria Math" panose="02040503050406030204" pitchFamily="18" charset="0"/>
                            </a:rPr>
                          </m:ctrlPr>
                        </m:naryPr>
                        <m:sub>
                          <m:r>
                            <m:rPr>
                              <m:brk m:alnAt="23"/>
                            </m:rPr>
                            <a:rPr lang="en-US" i="1">
                              <a:solidFill>
                                <a:sysClr val="windowText" lastClr="000000"/>
                              </a:solidFill>
                              <a:latin typeface="Cambria Math" panose="02040503050406030204" pitchFamily="18" charset="0"/>
                            </a:rPr>
                            <m:t>0</m:t>
                          </m:r>
                        </m:sub>
                        <m:sup>
                          <m:r>
                            <a:rPr lang="en-US" i="1">
                              <a:solidFill>
                                <a:sysClr val="windowText" lastClr="000000"/>
                              </a:solidFill>
                              <a:latin typeface="Cambria Math" panose="02040503050406030204" pitchFamily="18" charset="0"/>
                              <a:ea typeface="Cambria Math" panose="02040503050406030204" pitchFamily="18" charset="0"/>
                            </a:rPr>
                            <m:t>∞</m:t>
                          </m:r>
                        </m:sup>
                        <m:e>
                          <m:d>
                            <m:dPr>
                              <m:ctrlPr>
                                <a:rPr lang="en-US" i="1">
                                  <a:solidFill>
                                    <a:sysClr val="windowText" lastClr="000000"/>
                                  </a:solidFill>
                                  <a:latin typeface="Cambria Math" panose="02040503050406030204" pitchFamily="18" charset="0"/>
                                </a:rPr>
                              </m:ctrlPr>
                            </m:dPr>
                            <m:e>
                              <m:sSup>
                                <m:sSupPr>
                                  <m:ctrlPr>
                                    <a:rPr lang="en-US" i="1">
                                      <a:solidFill>
                                        <a:sysClr val="windowText" lastClr="000000"/>
                                      </a:solidFill>
                                      <a:latin typeface="Cambria Math" panose="02040503050406030204" pitchFamily="18" charset="0"/>
                                    </a:rPr>
                                  </m:ctrlPr>
                                </m:sSupPr>
                                <m:e>
                                  <m:r>
                                    <a:rPr lang="en-US" i="1">
                                      <a:solidFill>
                                        <a:sysClr val="windowText" lastClr="000000"/>
                                      </a:solidFill>
                                      <a:latin typeface="Cambria Math" panose="02040503050406030204" pitchFamily="18" charset="0"/>
                                    </a:rPr>
                                    <m:t>𝑥</m:t>
                                  </m:r>
                                </m:e>
                                <m:sup>
                                  <m:r>
                                    <a:rPr lang="en-US" i="1">
                                      <a:solidFill>
                                        <a:sysClr val="windowText" lastClr="000000"/>
                                      </a:solidFill>
                                      <a:latin typeface="Cambria Math" panose="02040503050406030204" pitchFamily="18" charset="0"/>
                                    </a:rPr>
                                    <m:t>𝑇</m:t>
                                  </m:r>
                                </m:sup>
                              </m:sSup>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𝜏</m:t>
                                  </m:r>
                                </m:e>
                              </m:d>
                              <m:r>
                                <a:rPr lang="en-US" i="1">
                                  <a:solidFill>
                                    <a:sysClr val="windowText" lastClr="000000"/>
                                  </a:solidFill>
                                  <a:latin typeface="Cambria Math" panose="02040503050406030204" pitchFamily="18" charset="0"/>
                                </a:rPr>
                                <m:t>𝑄𝑥</m:t>
                              </m:r>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𝜏</m:t>
                                  </m:r>
                                </m:e>
                              </m:d>
                              <m:r>
                                <a:rPr lang="en-US" i="1">
                                  <a:solidFill>
                                    <a:sysClr val="windowText" lastClr="000000"/>
                                  </a:solidFill>
                                  <a:latin typeface="Cambria Math" panose="02040503050406030204" pitchFamily="18" charset="0"/>
                                </a:rPr>
                                <m:t>+</m:t>
                              </m:r>
                              <m:sSup>
                                <m:sSupPr>
                                  <m:ctrlPr>
                                    <a:rPr lang="en-US" i="1">
                                      <a:solidFill>
                                        <a:sysClr val="windowText" lastClr="000000"/>
                                      </a:solidFill>
                                      <a:latin typeface="Cambria Math" panose="02040503050406030204" pitchFamily="18" charset="0"/>
                                    </a:rPr>
                                  </m:ctrlPr>
                                </m:sSupPr>
                                <m:e>
                                  <m:r>
                                    <a:rPr lang="en-US" i="1">
                                      <a:solidFill>
                                        <a:sysClr val="windowText" lastClr="000000"/>
                                      </a:solidFill>
                                      <a:latin typeface="Cambria Math" panose="02040503050406030204" pitchFamily="18" charset="0"/>
                                    </a:rPr>
                                    <m:t>𝑢</m:t>
                                  </m:r>
                                </m:e>
                                <m:sup>
                                  <m:r>
                                    <a:rPr lang="en-US" i="1">
                                      <a:solidFill>
                                        <a:sysClr val="windowText" lastClr="000000"/>
                                      </a:solidFill>
                                      <a:latin typeface="Cambria Math" panose="02040503050406030204" pitchFamily="18" charset="0"/>
                                    </a:rPr>
                                    <m:t>𝑇</m:t>
                                  </m:r>
                                </m:sup>
                              </m:sSup>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𝜏</m:t>
                                  </m:r>
                                </m:e>
                              </m:d>
                              <m:r>
                                <a:rPr lang="en-US" i="1">
                                  <a:solidFill>
                                    <a:sysClr val="windowText" lastClr="000000"/>
                                  </a:solidFill>
                                  <a:latin typeface="Cambria Math" panose="02040503050406030204" pitchFamily="18" charset="0"/>
                                </a:rPr>
                                <m:t>𝑅𝑢</m:t>
                              </m:r>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𝜏</m:t>
                                  </m:r>
                                </m:e>
                              </m:d>
                            </m:e>
                          </m:d>
                          <m:r>
                            <a:rPr lang="en-US" i="1">
                              <a:solidFill>
                                <a:sysClr val="windowText" lastClr="000000"/>
                              </a:solidFill>
                              <a:latin typeface="Cambria Math" panose="02040503050406030204" pitchFamily="18" charset="0"/>
                            </a:rPr>
                            <m:t>𝑑</m:t>
                          </m:r>
                          <m:r>
                            <a:rPr lang="en-US" i="1">
                              <a:solidFill>
                                <a:sysClr val="windowText" lastClr="000000"/>
                              </a:solidFill>
                              <a:latin typeface="Cambria Math" panose="02040503050406030204" pitchFamily="18" charset="0"/>
                            </a:rPr>
                            <m:t>𝜏</m:t>
                          </m:r>
                        </m:e>
                      </m:nary>
                      <m:r>
                        <a:rPr lang="en-US" i="1">
                          <a:solidFill>
                            <a:sysClr val="windowText" lastClr="000000"/>
                          </a:solidFill>
                          <a:latin typeface="Cambria Math" panose="02040503050406030204" pitchFamily="18" charset="0"/>
                        </a:rPr>
                        <m:t> </m:t>
                      </m:r>
                    </m:oMath>
                  </m:oMathPara>
                </a14:m>
                <a:endParaRPr lang="en-GB" dirty="0">
                  <a:solidFill>
                    <a:sysClr val="windowText" lastClr="000000"/>
                  </a:solidFill>
                </a:endParaRPr>
              </a:p>
              <a:p>
                <a:pPr algn="ctr"/>
                <a:endParaRPr lang="vi-VN" dirty="0">
                  <a:solidFill>
                    <a:sysClr val="windowText" lastClr="000000"/>
                  </a:solidFill>
                </a:endParaRPr>
              </a:p>
            </p:txBody>
          </p:sp>
        </mc:Choice>
        <mc:Fallback xmlns="">
          <p:sp>
            <p:nvSpPr>
              <p:cNvPr id="6" name="Rectangle: Rounded Corners 5">
                <a:extLst>
                  <a:ext uri="{FF2B5EF4-FFF2-40B4-BE49-F238E27FC236}">
                    <a16:creationId xmlns:a16="http://schemas.microsoft.com/office/drawing/2014/main" id="{2280A800-AE45-D0E2-99C7-322A35540AD7}"/>
                  </a:ext>
                </a:extLst>
              </p:cNvPr>
              <p:cNvSpPr>
                <a:spLocks noRot="1" noChangeAspect="1" noMove="1" noResize="1" noEditPoints="1" noAdjustHandles="1" noChangeArrowheads="1" noChangeShapeType="1" noTextEdit="1"/>
              </p:cNvSpPr>
              <p:nvPr/>
            </p:nvSpPr>
            <p:spPr>
              <a:xfrm>
                <a:off x="373380" y="2436682"/>
                <a:ext cx="8397240" cy="1057380"/>
              </a:xfrm>
              <a:prstGeom prst="roundRect">
                <a:avLst>
                  <a:gd name="adj" fmla="val 10181"/>
                </a:avLst>
              </a:prstGeom>
              <a:blipFill>
                <a:blip r:embed="rId5"/>
                <a:stretch>
                  <a:fillRect l="-72"/>
                </a:stretch>
              </a:blipFill>
              <a:ln/>
            </p:spPr>
            <p:txBody>
              <a:bodyPr/>
              <a:lstStyle/>
              <a:p>
                <a:r>
                  <a:rPr lang="ru-RU">
                    <a:noFill/>
                  </a:rPr>
                  <a:t> </a:t>
                </a:r>
              </a:p>
            </p:txBody>
          </p:sp>
        </mc:Fallback>
      </mc:AlternateContent>
      <p:sp>
        <p:nvSpPr>
          <p:cNvPr id="8" name="TextBox 7">
            <a:extLst>
              <a:ext uri="{FF2B5EF4-FFF2-40B4-BE49-F238E27FC236}">
                <a16:creationId xmlns:a16="http://schemas.microsoft.com/office/drawing/2014/main" id="{4A21939C-573D-0EAC-241F-46DC459B32A8}"/>
              </a:ext>
            </a:extLst>
          </p:cNvPr>
          <p:cNvSpPr txBox="1"/>
          <p:nvPr/>
        </p:nvSpPr>
        <p:spPr>
          <a:xfrm>
            <a:off x="3152775" y="727671"/>
            <a:ext cx="2838450" cy="369332"/>
          </a:xfrm>
          <a:prstGeom prst="rect">
            <a:avLst/>
          </a:prstGeom>
          <a:noFill/>
        </p:spPr>
        <p:txBody>
          <a:bodyPr wrap="square">
            <a:spAutoFit/>
          </a:bodyPr>
          <a:lstStyle/>
          <a:p>
            <a:pPr algn="ctr"/>
            <a:r>
              <a:rPr lang="vi-VN" b="1" dirty="0">
                <a:solidFill>
                  <a:schemeClr val="bg1"/>
                </a:solidFill>
                <a:latin typeface="Calibri (Body)"/>
              </a:rPr>
              <a:t>Динамическая система</a:t>
            </a:r>
          </a:p>
        </p:txBody>
      </p:sp>
      <p:sp>
        <p:nvSpPr>
          <p:cNvPr id="9" name="TextBox 8">
            <a:extLst>
              <a:ext uri="{FF2B5EF4-FFF2-40B4-BE49-F238E27FC236}">
                <a16:creationId xmlns:a16="http://schemas.microsoft.com/office/drawing/2014/main" id="{D3176000-6BCB-F2E2-44CB-F8CDC1FB9CDC}"/>
              </a:ext>
            </a:extLst>
          </p:cNvPr>
          <p:cNvSpPr txBox="1"/>
          <p:nvPr/>
        </p:nvSpPr>
        <p:spPr>
          <a:xfrm>
            <a:off x="3152775" y="2034615"/>
            <a:ext cx="2838450" cy="369332"/>
          </a:xfrm>
          <a:prstGeom prst="rect">
            <a:avLst/>
          </a:prstGeom>
          <a:noFill/>
        </p:spPr>
        <p:txBody>
          <a:bodyPr wrap="square">
            <a:spAutoFit/>
          </a:bodyPr>
          <a:lstStyle/>
          <a:p>
            <a:pPr algn="ctr"/>
            <a:r>
              <a:rPr lang="ru-RU" b="1" dirty="0">
                <a:solidFill>
                  <a:schemeClr val="bg1"/>
                </a:solidFill>
                <a:latin typeface="Calibri (Body)"/>
              </a:rPr>
              <a:t>Цель управления</a:t>
            </a:r>
            <a:endParaRPr lang="vi-VN" b="1" dirty="0">
              <a:solidFill>
                <a:schemeClr val="bg1"/>
              </a:solidFill>
              <a:latin typeface="Calibri (Body)"/>
            </a:endParaRPr>
          </a:p>
        </p:txBody>
      </p:sp>
      <p:sp>
        <p:nvSpPr>
          <p:cNvPr id="10" name="TextBox 9">
            <a:extLst>
              <a:ext uri="{FF2B5EF4-FFF2-40B4-BE49-F238E27FC236}">
                <a16:creationId xmlns:a16="http://schemas.microsoft.com/office/drawing/2014/main" id="{E59FC03E-1036-2311-F23E-37C6F493EEDD}"/>
              </a:ext>
            </a:extLst>
          </p:cNvPr>
          <p:cNvSpPr txBox="1"/>
          <p:nvPr/>
        </p:nvSpPr>
        <p:spPr>
          <a:xfrm>
            <a:off x="3152775" y="3526796"/>
            <a:ext cx="2838450" cy="369332"/>
          </a:xfrm>
          <a:prstGeom prst="rect">
            <a:avLst/>
          </a:prstGeom>
          <a:noFill/>
        </p:spPr>
        <p:txBody>
          <a:bodyPr wrap="square">
            <a:spAutoFit/>
          </a:bodyPr>
          <a:lstStyle/>
          <a:p>
            <a:pPr algn="ctr"/>
            <a:r>
              <a:rPr lang="ru-RU" b="1" dirty="0">
                <a:solidFill>
                  <a:schemeClr val="bg1"/>
                </a:solidFill>
                <a:latin typeface="Calibri (Body)"/>
              </a:rPr>
              <a:t>Точное решение</a:t>
            </a:r>
            <a:endParaRPr lang="vi-VN" b="1" dirty="0">
              <a:solidFill>
                <a:schemeClr val="bg1"/>
              </a:solidFill>
              <a:latin typeface="Calibri (Body)"/>
            </a:endParaRPr>
          </a:p>
        </p:txBody>
      </p:sp>
      <p:pic>
        <p:nvPicPr>
          <p:cNvPr id="7" name="Рисунок 6"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7C9C800C-BD73-E763-6493-07A137383AF0}"/>
              </a:ext>
            </a:extLst>
          </p:cNvPr>
          <p:cNvPicPr>
            <a:picLocks noChangeAspect="1"/>
          </p:cNvPicPr>
          <p:nvPr/>
        </p:nvPicPr>
        <p:blipFill>
          <a:blip r:embed="rId6"/>
          <a:stretch>
            <a:fillRect/>
          </a:stretch>
        </p:blipFill>
        <p:spPr>
          <a:xfrm>
            <a:off x="7683289" y="6927"/>
            <a:ext cx="1369756" cy="540000"/>
          </a:xfrm>
          <a:prstGeom prst="rect">
            <a:avLst/>
          </a:prstGeom>
        </p:spPr>
      </p:pic>
    </p:spTree>
    <p:extLst>
      <p:ext uri="{BB962C8B-B14F-4D97-AF65-F5344CB8AC3E}">
        <p14:creationId xmlns:p14="http://schemas.microsoft.com/office/powerpoint/2010/main" val="3483615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F99C90-7844-03D2-5F2E-7DF1E3D5CF39}"/>
              </a:ext>
            </a:extLst>
          </p:cNvPr>
          <p:cNvSpPr>
            <a:spLocks noGrp="1"/>
          </p:cNvSpPr>
          <p:nvPr>
            <p:ph type="title"/>
          </p:nvPr>
        </p:nvSpPr>
        <p:spPr>
          <a:xfrm>
            <a:off x="193964" y="114295"/>
            <a:ext cx="6824382" cy="527284"/>
          </a:xfrm>
        </p:spPr>
        <p:txBody>
          <a:bodyPr>
            <a:normAutofit fontScale="90000"/>
          </a:bodyPr>
          <a:lstStyle/>
          <a:p>
            <a:r>
              <a:rPr lang="ru-RU" dirty="0">
                <a:solidFill>
                  <a:schemeClr val="bg1"/>
                </a:solidFill>
              </a:rPr>
              <a:t>Постановка задачи</a:t>
            </a:r>
            <a:endParaRPr lang="en-GB" dirty="0">
              <a:solidFill>
                <a:schemeClr val="bg1"/>
              </a:solidFill>
            </a:endParaRPr>
          </a:p>
        </p:txBody>
      </p: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980908CC-65E0-F7A7-919B-24270EC041D2}"/>
                  </a:ext>
                </a:extLst>
              </p:cNvPr>
              <p:cNvSpPr/>
              <p:nvPr/>
            </p:nvSpPr>
            <p:spPr>
              <a:xfrm>
                <a:off x="373380" y="1089125"/>
                <a:ext cx="8397240" cy="835140"/>
              </a:xfrm>
              <a:prstGeom prst="roundRect">
                <a:avLst>
                  <a:gd name="adj" fmla="val 10181"/>
                </a:avLst>
              </a:prstGeom>
              <a:ln/>
            </p:spPr>
            <p:style>
              <a:lnRef idx="2">
                <a:schemeClr val="accent2"/>
              </a:lnRef>
              <a:fillRef idx="1">
                <a:schemeClr val="lt1"/>
              </a:fillRef>
              <a:effectRef idx="0">
                <a:schemeClr val="accent2"/>
              </a:effectRef>
              <a:fontRef idx="minor">
                <a:schemeClr val="dk1"/>
              </a:fontRef>
            </p:style>
            <p:txBody>
              <a:bodyPr rtlCol="0" anchor="ctr"/>
              <a:lstStyle/>
              <a:p>
                <a:r>
                  <a:rPr lang="ru-RU" dirty="0">
                    <a:solidFill>
                      <a:sysClr val="windowText" lastClr="000000"/>
                    </a:solidFill>
                  </a:rPr>
                  <a:t>Уравнение Гамильтона Якоби Беллмана</a:t>
                </a:r>
                <a:r>
                  <a:rPr lang="en-US" dirty="0">
                    <a:solidFill>
                      <a:sysClr val="windowText" lastClr="000000"/>
                    </a:solidFill>
                  </a:rPr>
                  <a:t> (HJB)</a:t>
                </a:r>
              </a:p>
              <a:p>
                <a:pPr/>
                <a14:m>
                  <m:oMathPara xmlns:m="http://schemas.openxmlformats.org/officeDocument/2006/math">
                    <m:oMathParaPr>
                      <m:jc m:val="centerGroup"/>
                    </m:oMathParaPr>
                    <m:oMath xmlns:m="http://schemas.openxmlformats.org/officeDocument/2006/math">
                      <m:r>
                        <a:rPr lang="en-US" i="1">
                          <a:solidFill>
                            <a:sysClr val="windowText" lastClr="000000"/>
                          </a:solidFill>
                          <a:latin typeface="Cambria Math" panose="02040503050406030204" pitchFamily="18" charset="0"/>
                        </a:rPr>
                        <m:t>0=</m:t>
                      </m:r>
                      <m:r>
                        <a:rPr lang="en-GB" b="0" i="1" smtClean="0">
                          <a:solidFill>
                            <a:sysClr val="windowText" lastClr="000000"/>
                          </a:solidFill>
                          <a:latin typeface="Cambria Math" panose="02040503050406030204" pitchFamily="18" charset="0"/>
                        </a:rPr>
                        <m:t>(</m:t>
                      </m:r>
                      <m:r>
                        <m:rPr>
                          <m:sty m:val="p"/>
                        </m:rPr>
                        <a:rPr lang="en-US" i="1" smtClean="0">
                          <a:solidFill>
                            <a:sysClr val="windowText" lastClr="000000"/>
                          </a:solidFill>
                          <a:latin typeface="Cambria Math" panose="02040503050406030204" pitchFamily="18" charset="0"/>
                          <a:ea typeface="Cambria Math" panose="02040503050406030204" pitchFamily="18" charset="0"/>
                        </a:rPr>
                        <m:t>∇</m:t>
                      </m:r>
                      <m:sSup>
                        <m:sSupPr>
                          <m:ctrlPr>
                            <a:rPr lang="en-GB" b="0" i="1" smtClean="0">
                              <a:solidFill>
                                <a:sysClr val="windowText" lastClr="000000"/>
                              </a:solidFill>
                              <a:latin typeface="Cambria Math" panose="02040503050406030204" pitchFamily="18" charset="0"/>
                              <a:ea typeface="Cambria Math" panose="02040503050406030204" pitchFamily="18" charset="0"/>
                            </a:rPr>
                          </m:ctrlPr>
                        </m:sSupPr>
                        <m:e>
                          <m:sSubSup>
                            <m:sSubSupPr>
                              <m:ctrlPr>
                                <a:rPr lang="ru-RU" b="0" i="1" smtClean="0">
                                  <a:solidFill>
                                    <a:sysClr val="windowText" lastClr="000000"/>
                                  </a:solidFill>
                                  <a:latin typeface="Cambria Math" panose="02040503050406030204" pitchFamily="18" charset="0"/>
                                  <a:ea typeface="Cambria Math" panose="02040503050406030204" pitchFamily="18" charset="0"/>
                                </a:rPr>
                              </m:ctrlPr>
                            </m:sSubSupPr>
                            <m:e>
                              <m:r>
                                <a:rPr lang="en-US" i="1">
                                  <a:solidFill>
                                    <a:sysClr val="windowText" lastClr="000000"/>
                                  </a:solidFill>
                                  <a:latin typeface="Cambria Math" panose="02040503050406030204" pitchFamily="18" charset="0"/>
                                  <a:ea typeface="Cambria Math" panose="02040503050406030204" pitchFamily="18" charset="0"/>
                                </a:rPr>
                                <m:t>𝑉</m:t>
                              </m:r>
                            </m:e>
                            <m:sub>
                              <m:r>
                                <a:rPr lang="en-GB" b="0" i="1" smtClean="0">
                                  <a:solidFill>
                                    <a:sysClr val="windowText" lastClr="000000"/>
                                  </a:solidFill>
                                  <a:latin typeface="Cambria Math" panose="02040503050406030204" pitchFamily="18" charset="0"/>
                                  <a:ea typeface="Cambria Math" panose="02040503050406030204" pitchFamily="18" charset="0"/>
                                </a:rPr>
                                <m:t>𝑥</m:t>
                              </m:r>
                            </m:sub>
                            <m:sup>
                              <m:r>
                                <a:rPr lang="en-US" i="1">
                                  <a:solidFill>
                                    <a:sysClr val="windowText" lastClr="000000"/>
                                  </a:solidFill>
                                  <a:latin typeface="Cambria Math" panose="02040503050406030204" pitchFamily="18" charset="0"/>
                                  <a:ea typeface="Cambria Math" panose="02040503050406030204" pitchFamily="18" charset="0"/>
                                </a:rPr>
                                <m:t>∗</m:t>
                              </m:r>
                            </m:sup>
                          </m:sSubSup>
                          <m:r>
                            <a:rPr lang="en-GB" b="0" i="1" smtClean="0">
                              <a:solidFill>
                                <a:sysClr val="windowText" lastClr="000000"/>
                              </a:solidFill>
                              <a:latin typeface="Cambria Math" panose="02040503050406030204" pitchFamily="18" charset="0"/>
                              <a:ea typeface="Cambria Math" panose="02040503050406030204" pitchFamily="18" charset="0"/>
                            </a:rPr>
                            <m:t>)</m:t>
                          </m:r>
                        </m:e>
                        <m:sup>
                          <m:r>
                            <a:rPr lang="en-GB" b="0" i="1" smtClean="0">
                              <a:solidFill>
                                <a:sysClr val="windowText" lastClr="000000"/>
                              </a:solidFill>
                              <a:latin typeface="Cambria Math" panose="02040503050406030204" pitchFamily="18" charset="0"/>
                              <a:ea typeface="Cambria Math" panose="02040503050406030204" pitchFamily="18" charset="0"/>
                            </a:rPr>
                            <m:t>𝑇</m:t>
                          </m:r>
                        </m:sup>
                      </m:sSup>
                      <m:d>
                        <m:dPr>
                          <m:ctrlPr>
                            <a:rPr lang="en-US" i="1">
                              <a:solidFill>
                                <a:sysClr val="windowText" lastClr="000000"/>
                              </a:solidFill>
                              <a:latin typeface="Cambria Math" panose="02040503050406030204" pitchFamily="18" charset="0"/>
                              <a:ea typeface="Cambria Math" panose="02040503050406030204" pitchFamily="18" charset="0"/>
                            </a:rPr>
                          </m:ctrlPr>
                        </m:dPr>
                        <m:e>
                          <m:r>
                            <a:rPr lang="en-US" i="1">
                              <a:solidFill>
                                <a:sysClr val="windowText" lastClr="000000"/>
                              </a:solidFill>
                              <a:latin typeface="Cambria Math" panose="02040503050406030204" pitchFamily="18" charset="0"/>
                              <a:ea typeface="Cambria Math" panose="02040503050406030204" pitchFamily="18" charset="0"/>
                            </a:rPr>
                            <m:t>𝑥</m:t>
                          </m:r>
                        </m:e>
                      </m:d>
                      <m:d>
                        <m:dPr>
                          <m:ctrlPr>
                            <a:rPr lang="en-US" i="1">
                              <a:solidFill>
                                <a:sysClr val="windowText" lastClr="000000"/>
                              </a:solidFill>
                              <a:latin typeface="Cambria Math" panose="02040503050406030204" pitchFamily="18" charset="0"/>
                              <a:ea typeface="Cambria Math" panose="02040503050406030204" pitchFamily="18" charset="0"/>
                            </a:rPr>
                          </m:ctrlPr>
                        </m:dPr>
                        <m:e>
                          <m:r>
                            <a:rPr lang="en-US" i="1">
                              <a:solidFill>
                                <a:sysClr val="windowText" lastClr="000000"/>
                              </a:solidFill>
                              <a:latin typeface="Cambria Math" panose="02040503050406030204" pitchFamily="18" charset="0"/>
                              <a:ea typeface="Cambria Math" panose="02040503050406030204" pitchFamily="18" charset="0"/>
                            </a:rPr>
                            <m:t>𝑓</m:t>
                          </m:r>
                          <m:d>
                            <m:dPr>
                              <m:ctrlPr>
                                <a:rPr lang="en-US" i="1">
                                  <a:solidFill>
                                    <a:sysClr val="windowText" lastClr="000000"/>
                                  </a:solidFill>
                                  <a:latin typeface="Cambria Math" panose="02040503050406030204" pitchFamily="18" charset="0"/>
                                  <a:ea typeface="Cambria Math" panose="02040503050406030204" pitchFamily="18" charset="0"/>
                                </a:rPr>
                              </m:ctrlPr>
                            </m:dPr>
                            <m:e>
                              <m:r>
                                <a:rPr lang="en-US" i="1">
                                  <a:solidFill>
                                    <a:sysClr val="windowText" lastClr="000000"/>
                                  </a:solidFill>
                                  <a:latin typeface="Cambria Math" panose="02040503050406030204" pitchFamily="18" charset="0"/>
                                  <a:ea typeface="Cambria Math" panose="02040503050406030204" pitchFamily="18" charset="0"/>
                                </a:rPr>
                                <m:t>𝑥</m:t>
                              </m:r>
                            </m:e>
                          </m:d>
                          <m:r>
                            <a:rPr lang="en-US" i="1">
                              <a:solidFill>
                                <a:sysClr val="windowText" lastClr="000000"/>
                              </a:solidFill>
                              <a:latin typeface="Cambria Math" panose="02040503050406030204" pitchFamily="18" charset="0"/>
                              <a:ea typeface="Cambria Math" panose="02040503050406030204" pitchFamily="18" charset="0"/>
                            </a:rPr>
                            <m:t>+</m:t>
                          </m:r>
                          <m:r>
                            <a:rPr lang="en-US" i="1">
                              <a:solidFill>
                                <a:sysClr val="windowText" lastClr="000000"/>
                              </a:solidFill>
                              <a:latin typeface="Cambria Math" panose="02040503050406030204" pitchFamily="18" charset="0"/>
                              <a:ea typeface="Cambria Math" panose="02040503050406030204" pitchFamily="18" charset="0"/>
                            </a:rPr>
                            <m:t>𝑔</m:t>
                          </m:r>
                          <m:d>
                            <m:dPr>
                              <m:ctrlPr>
                                <a:rPr lang="en-US" i="1">
                                  <a:solidFill>
                                    <a:sysClr val="windowText" lastClr="000000"/>
                                  </a:solidFill>
                                  <a:latin typeface="Cambria Math" panose="02040503050406030204" pitchFamily="18" charset="0"/>
                                  <a:ea typeface="Cambria Math" panose="02040503050406030204" pitchFamily="18" charset="0"/>
                                </a:rPr>
                              </m:ctrlPr>
                            </m:dPr>
                            <m:e>
                              <m:r>
                                <a:rPr lang="en-US" i="1">
                                  <a:solidFill>
                                    <a:sysClr val="windowText" lastClr="000000"/>
                                  </a:solidFill>
                                  <a:latin typeface="Cambria Math" panose="02040503050406030204" pitchFamily="18" charset="0"/>
                                  <a:ea typeface="Cambria Math" panose="02040503050406030204" pitchFamily="18" charset="0"/>
                                </a:rPr>
                                <m:t>𝑥</m:t>
                              </m:r>
                            </m:e>
                          </m:d>
                          <m:r>
                            <a:rPr lang="en-US" i="1">
                              <a:solidFill>
                                <a:sysClr val="windowText" lastClr="000000"/>
                              </a:solidFill>
                              <a:latin typeface="Cambria Math" panose="02040503050406030204" pitchFamily="18" charset="0"/>
                              <a:ea typeface="Cambria Math" panose="02040503050406030204" pitchFamily="18" charset="0"/>
                            </a:rPr>
                            <m:t>𝑢</m:t>
                          </m:r>
                        </m:e>
                      </m:d>
                      <m:r>
                        <a:rPr lang="en-US" i="1">
                          <a:solidFill>
                            <a:sysClr val="windowText" lastClr="000000"/>
                          </a:solidFill>
                          <a:latin typeface="Cambria Math" panose="02040503050406030204" pitchFamily="18" charset="0"/>
                          <a:ea typeface="Cambria Math" panose="02040503050406030204" pitchFamily="18" charset="0"/>
                        </a:rPr>
                        <m:t>+</m:t>
                      </m:r>
                      <m:sSup>
                        <m:sSupPr>
                          <m:ctrlPr>
                            <a:rPr lang="en-US" i="1">
                              <a:solidFill>
                                <a:sysClr val="windowText" lastClr="000000"/>
                              </a:solidFill>
                              <a:latin typeface="Cambria Math" panose="02040503050406030204" pitchFamily="18" charset="0"/>
                              <a:ea typeface="Cambria Math" panose="02040503050406030204" pitchFamily="18" charset="0"/>
                            </a:rPr>
                          </m:ctrlPr>
                        </m:sSupPr>
                        <m:e>
                          <m:r>
                            <a:rPr lang="en-US" i="1">
                              <a:solidFill>
                                <a:sysClr val="windowText" lastClr="000000"/>
                              </a:solidFill>
                              <a:latin typeface="Cambria Math" panose="02040503050406030204" pitchFamily="18" charset="0"/>
                              <a:ea typeface="Cambria Math" panose="02040503050406030204" pitchFamily="18" charset="0"/>
                            </a:rPr>
                            <m:t>𝑥</m:t>
                          </m:r>
                        </m:e>
                        <m:sup>
                          <m:r>
                            <a:rPr lang="en-US" i="1">
                              <a:solidFill>
                                <a:sysClr val="windowText" lastClr="000000"/>
                              </a:solidFill>
                              <a:latin typeface="Cambria Math" panose="02040503050406030204" pitchFamily="18" charset="0"/>
                              <a:ea typeface="Cambria Math" panose="02040503050406030204" pitchFamily="18" charset="0"/>
                            </a:rPr>
                            <m:t>𝑇</m:t>
                          </m:r>
                        </m:sup>
                      </m:sSup>
                      <m:r>
                        <a:rPr lang="en-US" i="1">
                          <a:solidFill>
                            <a:sysClr val="windowText" lastClr="000000"/>
                          </a:solidFill>
                          <a:latin typeface="Cambria Math" panose="02040503050406030204" pitchFamily="18" charset="0"/>
                          <a:ea typeface="Cambria Math" panose="02040503050406030204" pitchFamily="18" charset="0"/>
                        </a:rPr>
                        <m:t>𝑄𝑥</m:t>
                      </m:r>
                      <m:r>
                        <a:rPr lang="en-US" i="1">
                          <a:solidFill>
                            <a:sysClr val="windowText" lastClr="000000"/>
                          </a:solidFill>
                          <a:latin typeface="Cambria Math" panose="02040503050406030204" pitchFamily="18" charset="0"/>
                          <a:ea typeface="Cambria Math" panose="02040503050406030204" pitchFamily="18" charset="0"/>
                        </a:rPr>
                        <m:t>+</m:t>
                      </m:r>
                      <m:sSup>
                        <m:sSupPr>
                          <m:ctrlPr>
                            <a:rPr lang="en-US" i="1">
                              <a:solidFill>
                                <a:sysClr val="windowText" lastClr="000000"/>
                              </a:solidFill>
                              <a:latin typeface="Cambria Math" panose="02040503050406030204" pitchFamily="18" charset="0"/>
                              <a:ea typeface="Cambria Math" panose="02040503050406030204" pitchFamily="18" charset="0"/>
                            </a:rPr>
                          </m:ctrlPr>
                        </m:sSupPr>
                        <m:e>
                          <m:r>
                            <a:rPr lang="en-US" i="1">
                              <a:solidFill>
                                <a:sysClr val="windowText" lastClr="000000"/>
                              </a:solidFill>
                              <a:latin typeface="Cambria Math" panose="02040503050406030204" pitchFamily="18" charset="0"/>
                              <a:ea typeface="Cambria Math" panose="02040503050406030204" pitchFamily="18" charset="0"/>
                            </a:rPr>
                            <m:t>𝑢</m:t>
                          </m:r>
                        </m:e>
                        <m:sup>
                          <m:r>
                            <a:rPr lang="en-US" i="1">
                              <a:solidFill>
                                <a:sysClr val="windowText" lastClr="000000"/>
                              </a:solidFill>
                              <a:latin typeface="Cambria Math" panose="02040503050406030204" pitchFamily="18" charset="0"/>
                              <a:ea typeface="Cambria Math" panose="02040503050406030204" pitchFamily="18" charset="0"/>
                            </a:rPr>
                            <m:t>∗</m:t>
                          </m:r>
                        </m:sup>
                      </m:sSup>
                      <m:sSup>
                        <m:sSupPr>
                          <m:ctrlPr>
                            <a:rPr lang="en-US" i="1">
                              <a:solidFill>
                                <a:sysClr val="windowText" lastClr="000000"/>
                              </a:solidFill>
                              <a:latin typeface="Cambria Math" panose="02040503050406030204" pitchFamily="18" charset="0"/>
                              <a:ea typeface="Cambria Math" panose="02040503050406030204" pitchFamily="18" charset="0"/>
                            </a:rPr>
                          </m:ctrlPr>
                        </m:sSupPr>
                        <m:e>
                          <m:d>
                            <m:dPr>
                              <m:ctrlPr>
                                <a:rPr lang="en-US" i="1">
                                  <a:solidFill>
                                    <a:sysClr val="windowText" lastClr="000000"/>
                                  </a:solidFill>
                                  <a:latin typeface="Cambria Math" panose="02040503050406030204" pitchFamily="18" charset="0"/>
                                  <a:ea typeface="Cambria Math" panose="02040503050406030204" pitchFamily="18" charset="0"/>
                                </a:rPr>
                              </m:ctrlPr>
                            </m:dPr>
                            <m:e>
                              <m:r>
                                <a:rPr lang="en-US" i="1">
                                  <a:solidFill>
                                    <a:sysClr val="windowText" lastClr="000000"/>
                                  </a:solidFill>
                                  <a:latin typeface="Cambria Math" panose="02040503050406030204" pitchFamily="18" charset="0"/>
                                  <a:ea typeface="Cambria Math" panose="02040503050406030204" pitchFamily="18" charset="0"/>
                                </a:rPr>
                                <m:t>𝑥</m:t>
                              </m:r>
                            </m:e>
                          </m:d>
                        </m:e>
                        <m:sup>
                          <m:r>
                            <a:rPr lang="en-US" i="1">
                              <a:solidFill>
                                <a:sysClr val="windowText" lastClr="000000"/>
                              </a:solidFill>
                              <a:latin typeface="Cambria Math" panose="02040503050406030204" pitchFamily="18" charset="0"/>
                              <a:ea typeface="Cambria Math" panose="02040503050406030204" pitchFamily="18" charset="0"/>
                            </a:rPr>
                            <m:t>𝑇</m:t>
                          </m:r>
                        </m:sup>
                      </m:sSup>
                      <m:r>
                        <a:rPr lang="en-US" i="1">
                          <a:solidFill>
                            <a:sysClr val="windowText" lastClr="000000"/>
                          </a:solidFill>
                          <a:latin typeface="Cambria Math" panose="02040503050406030204" pitchFamily="18" charset="0"/>
                          <a:ea typeface="Cambria Math" panose="02040503050406030204" pitchFamily="18" charset="0"/>
                        </a:rPr>
                        <m:t>𝑅</m:t>
                      </m:r>
                      <m:sSup>
                        <m:sSupPr>
                          <m:ctrlPr>
                            <a:rPr lang="en-US" i="1">
                              <a:solidFill>
                                <a:sysClr val="windowText" lastClr="000000"/>
                              </a:solidFill>
                              <a:latin typeface="Cambria Math" panose="02040503050406030204" pitchFamily="18" charset="0"/>
                              <a:ea typeface="Cambria Math" panose="02040503050406030204" pitchFamily="18" charset="0"/>
                            </a:rPr>
                          </m:ctrlPr>
                        </m:sSupPr>
                        <m:e>
                          <m:r>
                            <a:rPr lang="en-US" i="1">
                              <a:solidFill>
                                <a:sysClr val="windowText" lastClr="000000"/>
                              </a:solidFill>
                              <a:latin typeface="Cambria Math" panose="02040503050406030204" pitchFamily="18" charset="0"/>
                              <a:ea typeface="Cambria Math" panose="02040503050406030204" pitchFamily="18" charset="0"/>
                            </a:rPr>
                            <m:t>𝑢</m:t>
                          </m:r>
                        </m:e>
                        <m:sup>
                          <m:r>
                            <a:rPr lang="en-US" i="1">
                              <a:solidFill>
                                <a:sysClr val="windowText" lastClr="000000"/>
                              </a:solidFill>
                              <a:latin typeface="Cambria Math" panose="02040503050406030204" pitchFamily="18" charset="0"/>
                              <a:ea typeface="Cambria Math" panose="02040503050406030204" pitchFamily="18" charset="0"/>
                            </a:rPr>
                            <m:t>∗</m:t>
                          </m:r>
                        </m:sup>
                      </m:sSup>
                      <m:r>
                        <a:rPr lang="en-US" i="1">
                          <a:solidFill>
                            <a:sysClr val="windowText" lastClr="000000"/>
                          </a:solidFill>
                          <a:latin typeface="Cambria Math" panose="02040503050406030204" pitchFamily="18" charset="0"/>
                          <a:ea typeface="Cambria Math" panose="02040503050406030204" pitchFamily="18" charset="0"/>
                        </a:rPr>
                        <m:t>(</m:t>
                      </m:r>
                      <m:r>
                        <a:rPr lang="en-US" i="1">
                          <a:solidFill>
                            <a:sysClr val="windowText" lastClr="000000"/>
                          </a:solidFill>
                          <a:latin typeface="Cambria Math" panose="02040503050406030204" pitchFamily="18" charset="0"/>
                          <a:ea typeface="Cambria Math" panose="02040503050406030204" pitchFamily="18" charset="0"/>
                        </a:rPr>
                        <m:t>𝑥</m:t>
                      </m:r>
                      <m:r>
                        <a:rPr lang="en-US" i="1">
                          <a:solidFill>
                            <a:sysClr val="windowText" lastClr="000000"/>
                          </a:solidFill>
                          <a:latin typeface="Cambria Math" panose="02040503050406030204" pitchFamily="18" charset="0"/>
                          <a:ea typeface="Cambria Math" panose="02040503050406030204" pitchFamily="18" charset="0"/>
                        </a:rPr>
                        <m:t>)</m:t>
                      </m:r>
                    </m:oMath>
                  </m:oMathPara>
                </a14:m>
                <a:endParaRPr lang="en-GB" dirty="0">
                  <a:solidFill>
                    <a:sysClr val="windowText" lastClr="000000"/>
                  </a:solidFill>
                </a:endParaRPr>
              </a:p>
            </p:txBody>
          </p:sp>
        </mc:Choice>
        <mc:Fallback xmlns="">
          <p:sp>
            <p:nvSpPr>
              <p:cNvPr id="3" name="Rectangle: Rounded Corners 2">
                <a:extLst>
                  <a:ext uri="{FF2B5EF4-FFF2-40B4-BE49-F238E27FC236}">
                    <a16:creationId xmlns:a16="http://schemas.microsoft.com/office/drawing/2014/main" id="{980908CC-65E0-F7A7-919B-24270EC041D2}"/>
                  </a:ext>
                </a:extLst>
              </p:cNvPr>
              <p:cNvSpPr>
                <a:spLocks noRot="1" noChangeAspect="1" noMove="1" noResize="1" noEditPoints="1" noAdjustHandles="1" noChangeArrowheads="1" noChangeShapeType="1" noTextEdit="1"/>
              </p:cNvSpPr>
              <p:nvPr/>
            </p:nvSpPr>
            <p:spPr>
              <a:xfrm>
                <a:off x="373380" y="1089125"/>
                <a:ext cx="8397240" cy="835140"/>
              </a:xfrm>
              <a:prstGeom prst="roundRect">
                <a:avLst>
                  <a:gd name="adj" fmla="val 10181"/>
                </a:avLst>
              </a:prstGeom>
              <a:blipFill>
                <a:blip r:embed="rId3"/>
                <a:stretch>
                  <a:fillRect l="-145"/>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166534A-0F64-989F-15B9-239B05AC27EF}"/>
                  </a:ext>
                </a:extLst>
              </p:cNvPr>
              <p:cNvSpPr/>
              <p:nvPr/>
            </p:nvSpPr>
            <p:spPr>
              <a:xfrm>
                <a:off x="373379" y="2359693"/>
                <a:ext cx="8397240" cy="1057380"/>
              </a:xfrm>
              <a:prstGeom prst="roundRect">
                <a:avLst>
                  <a:gd name="adj" fmla="val 10181"/>
                </a:avLst>
              </a:prstGeom>
              <a:ln/>
            </p:spPr>
            <p:style>
              <a:lnRef idx="2">
                <a:schemeClr val="accent2"/>
              </a:lnRef>
              <a:fillRef idx="1">
                <a:schemeClr val="lt1"/>
              </a:fillRef>
              <a:effectRef idx="0">
                <a:schemeClr val="accent2"/>
              </a:effectRef>
              <a:fontRef idx="minor">
                <a:schemeClr val="dk1"/>
              </a:fontRef>
            </p:style>
            <p:txBody>
              <a:bodyPr rtlCol="0" anchor="t"/>
              <a:lstStyle/>
              <a:p>
                <a:r>
                  <a:rPr lang="ru-RU" dirty="0">
                    <a:solidFill>
                      <a:sysClr val="windowText" lastClr="000000"/>
                    </a:solidFill>
                  </a:rPr>
                  <a:t>Оптимальный регулятор</a:t>
                </a:r>
                <a:r>
                  <a:rPr lang="en-US" dirty="0">
                    <a:solidFill>
                      <a:sysClr val="windowText" lastClr="000000"/>
                    </a:solidFill>
                  </a:rPr>
                  <a:t> - </a:t>
                </a:r>
                <a:r>
                  <a:rPr lang="ru-RU" dirty="0">
                    <a:solidFill>
                      <a:sysClr val="windowText" lastClr="000000"/>
                    </a:solidFill>
                  </a:rPr>
                  <a:t>Из решения уравнения </a:t>
                </a:r>
                <a:r>
                  <a:rPr lang="en-US" dirty="0">
                    <a:solidFill>
                      <a:sysClr val="windowText" lastClr="000000"/>
                    </a:solidFill>
                  </a:rPr>
                  <a:t>HJB</a:t>
                </a:r>
                <a:endParaRPr lang="ru-RU"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p>
                        <m:sSupPr>
                          <m:ctrlPr>
                            <a:rPr lang="en-US" i="1">
                              <a:solidFill>
                                <a:sysClr val="windowText" lastClr="000000"/>
                              </a:solidFill>
                              <a:latin typeface="Cambria Math" panose="02040503050406030204" pitchFamily="18" charset="0"/>
                            </a:rPr>
                          </m:ctrlPr>
                        </m:sSupPr>
                        <m:e>
                          <m:r>
                            <a:rPr lang="en-US" i="1">
                              <a:solidFill>
                                <a:sysClr val="windowText" lastClr="000000"/>
                              </a:solidFill>
                              <a:latin typeface="Cambria Math" panose="02040503050406030204" pitchFamily="18" charset="0"/>
                            </a:rPr>
                            <m:t>𝑢</m:t>
                          </m:r>
                        </m:e>
                        <m:sup>
                          <m:r>
                            <a:rPr lang="en-US" i="1">
                              <a:solidFill>
                                <a:sysClr val="windowText" lastClr="000000"/>
                              </a:solidFill>
                              <a:latin typeface="Cambria Math" panose="02040503050406030204" pitchFamily="18" charset="0"/>
                            </a:rPr>
                            <m:t>∗</m:t>
                          </m:r>
                        </m:sup>
                      </m:sSup>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𝑥</m:t>
                          </m:r>
                        </m:e>
                      </m:d>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2</m:t>
                          </m:r>
                        </m:den>
                      </m:f>
                      <m:sSup>
                        <m:sSupPr>
                          <m:ctrlPr>
                            <a:rPr lang="en-US" i="1">
                              <a:solidFill>
                                <a:sysClr val="windowText" lastClr="000000"/>
                              </a:solidFill>
                              <a:latin typeface="Cambria Math" panose="02040503050406030204" pitchFamily="18" charset="0"/>
                            </a:rPr>
                          </m:ctrlPr>
                        </m:sSupPr>
                        <m:e>
                          <m:r>
                            <a:rPr lang="en-US" i="1">
                              <a:solidFill>
                                <a:sysClr val="windowText" lastClr="000000"/>
                              </a:solidFill>
                              <a:latin typeface="Cambria Math" panose="02040503050406030204" pitchFamily="18" charset="0"/>
                            </a:rPr>
                            <m:t>𝑅</m:t>
                          </m:r>
                        </m:e>
                        <m:sup>
                          <m:r>
                            <a:rPr lang="en-US" i="1">
                              <a:solidFill>
                                <a:sysClr val="windowText" lastClr="000000"/>
                              </a:solidFill>
                              <a:latin typeface="Cambria Math" panose="02040503050406030204" pitchFamily="18" charset="0"/>
                            </a:rPr>
                            <m:t>−1</m:t>
                          </m:r>
                        </m:sup>
                      </m:sSup>
                      <m:sSup>
                        <m:sSupPr>
                          <m:ctrlPr>
                            <a:rPr lang="en-US" i="1">
                              <a:solidFill>
                                <a:sysClr val="windowText" lastClr="000000"/>
                              </a:solidFill>
                              <a:latin typeface="Cambria Math" panose="02040503050406030204" pitchFamily="18" charset="0"/>
                            </a:rPr>
                          </m:ctrlPr>
                        </m:sSupPr>
                        <m:e>
                          <m:r>
                            <a:rPr lang="en-US" i="1">
                              <a:solidFill>
                                <a:sysClr val="windowText" lastClr="000000"/>
                              </a:solidFill>
                              <a:latin typeface="Cambria Math" panose="02040503050406030204" pitchFamily="18" charset="0"/>
                            </a:rPr>
                            <m:t>𝑔</m:t>
                          </m:r>
                        </m:e>
                        <m:sup>
                          <m:r>
                            <a:rPr lang="en-US" i="1">
                              <a:solidFill>
                                <a:sysClr val="windowText" lastClr="000000"/>
                              </a:solidFill>
                              <a:latin typeface="Cambria Math" panose="02040503050406030204" pitchFamily="18" charset="0"/>
                            </a:rPr>
                            <m:t>𝑇</m:t>
                          </m:r>
                        </m:sup>
                      </m:sSup>
                      <m:d>
                        <m:dPr>
                          <m:ctrlPr>
                            <a:rPr lang="en-US" i="1">
                              <a:solidFill>
                                <a:sysClr val="windowText" lastClr="000000"/>
                              </a:solidFill>
                              <a:latin typeface="Cambria Math" panose="02040503050406030204" pitchFamily="18" charset="0"/>
                            </a:rPr>
                          </m:ctrlPr>
                        </m:dPr>
                        <m:e>
                          <m:r>
                            <a:rPr lang="en-US" i="1">
                              <a:solidFill>
                                <a:sysClr val="windowText" lastClr="000000"/>
                              </a:solidFill>
                              <a:latin typeface="Cambria Math" panose="02040503050406030204" pitchFamily="18" charset="0"/>
                            </a:rPr>
                            <m:t>𝑥</m:t>
                          </m:r>
                        </m:e>
                      </m:d>
                      <m:r>
                        <m:rPr>
                          <m:sty m:val="p"/>
                        </m:rPr>
                        <a:rPr lang="en-US" i="1" smtClean="0">
                          <a:solidFill>
                            <a:sysClr val="windowText" lastClr="000000"/>
                          </a:solidFill>
                          <a:latin typeface="Cambria Math" panose="02040503050406030204" pitchFamily="18" charset="0"/>
                          <a:ea typeface="Cambria Math" panose="02040503050406030204" pitchFamily="18" charset="0"/>
                        </a:rPr>
                        <m:t>∇</m:t>
                      </m:r>
                      <m:sSubSup>
                        <m:sSubSupPr>
                          <m:ctrlPr>
                            <a:rPr lang="en-GB" b="0" i="1" smtClean="0">
                              <a:solidFill>
                                <a:sysClr val="windowText" lastClr="000000"/>
                              </a:solidFill>
                              <a:latin typeface="Cambria Math" panose="02040503050406030204" pitchFamily="18" charset="0"/>
                              <a:ea typeface="Cambria Math" panose="02040503050406030204" pitchFamily="18" charset="0"/>
                            </a:rPr>
                          </m:ctrlPr>
                        </m:sSubSupPr>
                        <m:e>
                          <m:r>
                            <a:rPr lang="en-GB" b="0" i="1" smtClean="0">
                              <a:solidFill>
                                <a:sysClr val="windowText" lastClr="000000"/>
                              </a:solidFill>
                              <a:latin typeface="Cambria Math" panose="02040503050406030204" pitchFamily="18" charset="0"/>
                              <a:ea typeface="Cambria Math" panose="02040503050406030204" pitchFamily="18" charset="0"/>
                            </a:rPr>
                            <m:t>𝑉</m:t>
                          </m:r>
                        </m:e>
                        <m:sub>
                          <m:r>
                            <a:rPr lang="en-GB" b="0" i="1" smtClean="0">
                              <a:solidFill>
                                <a:sysClr val="windowText" lastClr="000000"/>
                              </a:solidFill>
                              <a:latin typeface="Cambria Math" panose="02040503050406030204" pitchFamily="18" charset="0"/>
                              <a:ea typeface="Cambria Math" panose="02040503050406030204" pitchFamily="18" charset="0"/>
                            </a:rPr>
                            <m:t>𝑥</m:t>
                          </m:r>
                        </m:sub>
                        <m:sup>
                          <m:r>
                            <a:rPr lang="en-GB" b="0" i="1" smtClean="0">
                              <a:solidFill>
                                <a:sysClr val="windowText" lastClr="000000"/>
                              </a:solidFill>
                              <a:latin typeface="Cambria Math" panose="02040503050406030204" pitchFamily="18" charset="0"/>
                              <a:ea typeface="Cambria Math" panose="02040503050406030204" pitchFamily="18" charset="0"/>
                            </a:rPr>
                            <m:t>∗</m:t>
                          </m:r>
                        </m:sup>
                      </m:sSubSup>
                    </m:oMath>
                  </m:oMathPara>
                </a14:m>
                <a:endParaRPr lang="en-GB" dirty="0">
                  <a:solidFill>
                    <a:sysClr val="windowText" lastClr="000000"/>
                  </a:solidFill>
                </a:endParaRPr>
              </a:p>
              <a:p>
                <a:pPr algn="ctr"/>
                <a:endParaRPr lang="vi-VN" dirty="0">
                  <a:solidFill>
                    <a:sysClr val="windowText" lastClr="000000"/>
                  </a:solidFill>
                </a:endParaRPr>
              </a:p>
            </p:txBody>
          </p:sp>
        </mc:Choice>
        <mc:Fallback xmlns="">
          <p:sp>
            <p:nvSpPr>
              <p:cNvPr id="5" name="Rectangle: Rounded Corners 4">
                <a:extLst>
                  <a:ext uri="{FF2B5EF4-FFF2-40B4-BE49-F238E27FC236}">
                    <a16:creationId xmlns:a16="http://schemas.microsoft.com/office/drawing/2014/main" id="{9166534A-0F64-989F-15B9-239B05AC27EF}"/>
                  </a:ext>
                </a:extLst>
              </p:cNvPr>
              <p:cNvSpPr>
                <a:spLocks noRot="1" noChangeAspect="1" noMove="1" noResize="1" noEditPoints="1" noAdjustHandles="1" noChangeArrowheads="1" noChangeShapeType="1" noTextEdit="1"/>
              </p:cNvSpPr>
              <p:nvPr/>
            </p:nvSpPr>
            <p:spPr>
              <a:xfrm>
                <a:off x="373379" y="2359693"/>
                <a:ext cx="8397240" cy="1057380"/>
              </a:xfrm>
              <a:prstGeom prst="roundRect">
                <a:avLst>
                  <a:gd name="adj" fmla="val 10181"/>
                </a:avLst>
              </a:prstGeom>
              <a:blipFill>
                <a:blip r:embed="rId4"/>
                <a:stretch>
                  <a:fillRect l="-72"/>
                </a:stretch>
              </a:blipFill>
              <a:ln/>
            </p:spPr>
            <p:txBody>
              <a:bodyPr/>
              <a:lstStyle/>
              <a:p>
                <a:r>
                  <a:rPr lang="en-GB">
                    <a:noFill/>
                  </a:rPr>
                  <a:t> </a:t>
                </a:r>
              </a:p>
            </p:txBody>
          </p:sp>
        </mc:Fallback>
      </mc:AlternateContent>
      <p:sp>
        <p:nvSpPr>
          <p:cNvPr id="6" name="TextBox 5">
            <a:extLst>
              <a:ext uri="{FF2B5EF4-FFF2-40B4-BE49-F238E27FC236}">
                <a16:creationId xmlns:a16="http://schemas.microsoft.com/office/drawing/2014/main" id="{52A74AEA-5397-C272-9C33-E6F16323AA5A}"/>
              </a:ext>
            </a:extLst>
          </p:cNvPr>
          <p:cNvSpPr txBox="1"/>
          <p:nvPr/>
        </p:nvSpPr>
        <p:spPr>
          <a:xfrm>
            <a:off x="2052637" y="680686"/>
            <a:ext cx="5038725" cy="369332"/>
          </a:xfrm>
          <a:prstGeom prst="rect">
            <a:avLst/>
          </a:prstGeom>
          <a:noFill/>
        </p:spPr>
        <p:txBody>
          <a:bodyPr wrap="square">
            <a:spAutoFit/>
          </a:bodyPr>
          <a:lstStyle/>
          <a:p>
            <a:pPr algn="ctr"/>
            <a:r>
              <a:rPr lang="ru-RU" b="1" dirty="0">
                <a:solidFill>
                  <a:schemeClr val="bg1"/>
                </a:solidFill>
                <a:latin typeface="Calibri (Body)"/>
              </a:rPr>
              <a:t>Уравнение Гамильтона Якоби Беллмана (HJB)</a:t>
            </a:r>
            <a:endParaRPr lang="vi-VN" b="1" dirty="0">
              <a:solidFill>
                <a:schemeClr val="bg1"/>
              </a:solidFill>
              <a:latin typeface="Calibri (Body)"/>
            </a:endParaRPr>
          </a:p>
        </p:txBody>
      </p:sp>
      <p:sp>
        <p:nvSpPr>
          <p:cNvPr id="7" name="TextBox 6">
            <a:extLst>
              <a:ext uri="{FF2B5EF4-FFF2-40B4-BE49-F238E27FC236}">
                <a16:creationId xmlns:a16="http://schemas.microsoft.com/office/drawing/2014/main" id="{DE3DB965-7408-8288-D6F3-AFD18D09CA26}"/>
              </a:ext>
            </a:extLst>
          </p:cNvPr>
          <p:cNvSpPr txBox="1"/>
          <p:nvPr/>
        </p:nvSpPr>
        <p:spPr>
          <a:xfrm>
            <a:off x="3152774" y="1924265"/>
            <a:ext cx="2838450" cy="369332"/>
          </a:xfrm>
          <a:prstGeom prst="rect">
            <a:avLst/>
          </a:prstGeom>
          <a:noFill/>
        </p:spPr>
        <p:txBody>
          <a:bodyPr wrap="square">
            <a:spAutoFit/>
          </a:bodyPr>
          <a:lstStyle/>
          <a:p>
            <a:pPr algn="ctr"/>
            <a:r>
              <a:rPr lang="ru-RU" b="1" dirty="0">
                <a:solidFill>
                  <a:schemeClr val="bg1"/>
                </a:solidFill>
                <a:latin typeface="Calibri (Body)"/>
              </a:rPr>
              <a:t>Оптимальное управление</a:t>
            </a:r>
            <a:endParaRPr lang="vi-VN" b="1" dirty="0">
              <a:solidFill>
                <a:schemeClr val="bg1"/>
              </a:solidFill>
              <a:latin typeface="Calibri (Body)"/>
            </a:endParaRPr>
          </a:p>
        </p:txBody>
      </p:sp>
      <p:sp>
        <p:nvSpPr>
          <p:cNvPr id="9" name="TextBox 8">
            <a:extLst>
              <a:ext uri="{FF2B5EF4-FFF2-40B4-BE49-F238E27FC236}">
                <a16:creationId xmlns:a16="http://schemas.microsoft.com/office/drawing/2014/main" id="{AD375BBB-F8DB-EA5B-44BA-7F74524F38C4}"/>
              </a:ext>
            </a:extLst>
          </p:cNvPr>
          <p:cNvSpPr txBox="1"/>
          <p:nvPr/>
        </p:nvSpPr>
        <p:spPr>
          <a:xfrm>
            <a:off x="373379" y="3642379"/>
            <a:ext cx="8397240" cy="954107"/>
          </a:xfrm>
          <a:prstGeom prst="rect">
            <a:avLst/>
          </a:prstGeom>
          <a:noFill/>
        </p:spPr>
        <p:txBody>
          <a:bodyPr wrap="square">
            <a:spAutoFit/>
          </a:bodyPr>
          <a:lstStyle/>
          <a:p>
            <a:pPr marL="171450" indent="-171450">
              <a:buFont typeface="Arial" panose="020B0604020202020204" pitchFamily="34" charset="0"/>
              <a:buChar char="•"/>
            </a:pPr>
            <a:r>
              <a:rPr lang="vi-VN" sz="1400" dirty="0">
                <a:solidFill>
                  <a:schemeClr val="bg1"/>
                </a:solidFill>
              </a:rPr>
              <a:t>Невозможно решить HJB аналитически.</a:t>
            </a:r>
          </a:p>
          <a:p>
            <a:pPr marL="171450" indent="-171450">
              <a:buFont typeface="Arial" panose="020B0604020202020204" pitchFamily="34" charset="0"/>
              <a:buChar char="•"/>
            </a:pPr>
            <a:r>
              <a:rPr lang="vi-VN" sz="1400" dirty="0">
                <a:solidFill>
                  <a:schemeClr val="bg1"/>
                </a:solidFill>
              </a:rPr>
              <a:t>Аппроксимация функции значения (V*)</a:t>
            </a:r>
          </a:p>
          <a:p>
            <a:pPr marL="171450" indent="-171450">
              <a:buFont typeface="Arial" panose="020B0604020202020204" pitchFamily="34" charset="0"/>
              <a:buChar char="•"/>
            </a:pPr>
            <a:r>
              <a:rPr lang="vi-VN" sz="1400" dirty="0">
                <a:solidFill>
                  <a:schemeClr val="bg1"/>
                </a:solidFill>
              </a:rPr>
              <a:t>Свойство аппроксимации универсальной функции</a:t>
            </a:r>
            <a:r>
              <a:rPr lang="ru-RU" sz="1400" dirty="0">
                <a:solidFill>
                  <a:schemeClr val="bg1"/>
                </a:solidFill>
              </a:rPr>
              <a:t> </a:t>
            </a:r>
            <a:r>
              <a:rPr lang="en-US" sz="1400" dirty="0">
                <a:solidFill>
                  <a:schemeClr val="bg1"/>
                </a:solidFill>
              </a:rPr>
              <a:t>[</a:t>
            </a:r>
            <a:r>
              <a:rPr lang="en-US" sz="1400" dirty="0">
                <a:solidFill>
                  <a:srgbClr val="FF0000"/>
                </a:solidFill>
              </a:rPr>
              <a:t>&lt;- </a:t>
            </a:r>
            <a:r>
              <a:rPr lang="ru-RU" sz="1400" b="1" dirty="0">
                <a:solidFill>
                  <a:srgbClr val="FF0000"/>
                </a:solidFill>
              </a:rPr>
              <a:t>я не понял, что это</a:t>
            </a:r>
            <a:r>
              <a:rPr lang="en-US" sz="1400" dirty="0">
                <a:solidFill>
                  <a:schemeClr val="bg1"/>
                </a:solidFill>
              </a:rPr>
              <a:t>]</a:t>
            </a:r>
            <a:endParaRPr lang="vi-VN" sz="1400" dirty="0">
              <a:solidFill>
                <a:schemeClr val="bg1"/>
              </a:solidFill>
            </a:endParaRPr>
          </a:p>
          <a:p>
            <a:pPr marL="171450" indent="-171450">
              <a:buFont typeface="Arial" panose="020B0604020202020204" pitchFamily="34" charset="0"/>
              <a:buChar char="•"/>
            </a:pPr>
            <a:r>
              <a:rPr lang="vi-VN" sz="1400" dirty="0">
                <a:solidFill>
                  <a:schemeClr val="bg1"/>
                </a:solidFill>
              </a:rPr>
              <a:t>Нейронные сети</a:t>
            </a:r>
          </a:p>
        </p:txBody>
      </p:sp>
      <p:pic>
        <p:nvPicPr>
          <p:cNvPr id="8" name="Рисунок 7"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16FA106C-A0B3-11DE-7093-94456E4A36E2}"/>
              </a:ext>
            </a:extLst>
          </p:cNvPr>
          <p:cNvPicPr>
            <a:picLocks noChangeAspect="1"/>
          </p:cNvPicPr>
          <p:nvPr/>
        </p:nvPicPr>
        <p:blipFill>
          <a:blip r:embed="rId5"/>
          <a:stretch>
            <a:fillRect/>
          </a:stretch>
        </p:blipFill>
        <p:spPr>
          <a:xfrm>
            <a:off x="7683289" y="0"/>
            <a:ext cx="1369756" cy="540000"/>
          </a:xfrm>
          <a:prstGeom prst="rect">
            <a:avLst/>
          </a:prstGeom>
        </p:spPr>
      </p:pic>
    </p:spTree>
    <p:extLst>
      <p:ext uri="{BB962C8B-B14F-4D97-AF65-F5344CB8AC3E}">
        <p14:creationId xmlns:p14="http://schemas.microsoft.com/office/powerpoint/2010/main" val="568798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Прямоугольник: скругленные углы 4">
            <a:extLst>
              <a:ext uri="{FF2B5EF4-FFF2-40B4-BE49-F238E27FC236}">
                <a16:creationId xmlns:a16="http://schemas.microsoft.com/office/drawing/2014/main" id="{F1CE76C3-36A7-AE48-60CF-361499CF5002}"/>
              </a:ext>
            </a:extLst>
          </p:cNvPr>
          <p:cNvSpPr/>
          <p:nvPr/>
        </p:nvSpPr>
        <p:spPr>
          <a:xfrm>
            <a:off x="121247" y="687360"/>
            <a:ext cx="4899932" cy="389266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2" name="Заголовок 1">
            <a:extLst>
              <a:ext uri="{FF2B5EF4-FFF2-40B4-BE49-F238E27FC236}">
                <a16:creationId xmlns:a16="http://schemas.microsoft.com/office/drawing/2014/main" id="{B4F99C90-7844-03D2-5F2E-7DF1E3D5CF39}"/>
              </a:ext>
            </a:extLst>
          </p:cNvPr>
          <p:cNvSpPr>
            <a:spLocks noGrp="1"/>
          </p:cNvSpPr>
          <p:nvPr>
            <p:ph type="title"/>
          </p:nvPr>
        </p:nvSpPr>
        <p:spPr>
          <a:xfrm>
            <a:off x="121247" y="160076"/>
            <a:ext cx="6824382" cy="527284"/>
          </a:xfrm>
        </p:spPr>
        <p:txBody>
          <a:bodyPr>
            <a:normAutofit fontScale="90000"/>
          </a:bodyPr>
          <a:lstStyle/>
          <a:p>
            <a:r>
              <a:rPr lang="ru-RU" sz="2400" dirty="0">
                <a:solidFill>
                  <a:schemeClr val="bg1"/>
                </a:solidFill>
              </a:rPr>
              <a:t>Моделирование для простой нелинейной системы</a:t>
            </a:r>
            <a:endParaRPr lang="en-GB" sz="2400" dirty="0">
              <a:solidFill>
                <a:schemeClr val="bg1"/>
              </a:solidFill>
            </a:endParaRPr>
          </a:p>
        </p:txBody>
      </p:sp>
      <mc:AlternateContent xmlns:mc="http://schemas.openxmlformats.org/markup-compatibility/2006" xmlns:a14="http://schemas.microsoft.com/office/drawing/2010/main">
        <mc:Choice Requires="a14">
          <p:sp>
            <p:nvSpPr>
              <p:cNvPr id="4" name="Объект 3">
                <a:extLst>
                  <a:ext uri="{FF2B5EF4-FFF2-40B4-BE49-F238E27FC236}">
                    <a16:creationId xmlns:a16="http://schemas.microsoft.com/office/drawing/2014/main" id="{252785E2-6F82-0CCD-C0EB-3C0813645F8D}"/>
                  </a:ext>
                </a:extLst>
              </p:cNvPr>
              <p:cNvSpPr>
                <a:spLocks noGrp="1"/>
              </p:cNvSpPr>
              <p:nvPr>
                <p:ph sz="half" idx="1"/>
              </p:nvPr>
            </p:nvSpPr>
            <p:spPr>
              <a:xfrm>
                <a:off x="121247" y="784441"/>
                <a:ext cx="4996184" cy="3735038"/>
              </a:xfrm>
            </p:spPr>
            <p:txBody>
              <a:bodyPr>
                <a:noAutofit/>
              </a:bodyPr>
              <a:lstStyle/>
              <a:p>
                <a:endParaRPr lang="ru-RU" sz="1400" dirty="0">
                  <a:solidFill>
                    <a:sysClr val="windowText" lastClr="000000"/>
                  </a:solidFill>
                </a:endParaRPr>
              </a:p>
              <a:p>
                <a:r>
                  <a:rPr lang="ru-RU" sz="1400" dirty="0">
                    <a:solidFill>
                      <a:srgbClr val="FF0000"/>
                    </a:solidFill>
                  </a:rPr>
                  <a:t>Объект управления:</a:t>
                </a:r>
              </a:p>
              <a:p>
                <a:pPr algn="ctr"/>
                <a14:m>
                  <m:oMathPara xmlns:m="http://schemas.openxmlformats.org/officeDocument/2006/math">
                    <m:oMathParaPr>
                      <m:jc m:val="centerGroup"/>
                    </m:oMathParaPr>
                    <m:oMath xmlns:m="http://schemas.openxmlformats.org/officeDocument/2006/math">
                      <m:acc>
                        <m:accPr>
                          <m:chr m:val="̇"/>
                          <m:ctrlPr>
                            <a:rPr lang="en-GB" sz="1400" i="1" smtClean="0">
                              <a:solidFill>
                                <a:sysClr val="windowText" lastClr="000000"/>
                              </a:solidFill>
                              <a:effectLst/>
                              <a:latin typeface="Cambria Math" panose="02040503050406030204" pitchFamily="18" charset="0"/>
                              <a:cs typeface="Times New Roman" panose="02020603050405020304" pitchFamily="18" charset="0"/>
                            </a:rPr>
                          </m:ctrlPr>
                        </m:accPr>
                        <m:e>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acc>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GB" sz="1400" i="1">
                              <a:solidFill>
                                <a:sysClr val="windowText" lastClr="000000"/>
                              </a:solidFill>
                              <a:effectLst/>
                              <a:latin typeface="Cambria Math" panose="02040503050406030204" pitchFamily="18" charset="0"/>
                              <a:cs typeface="Times New Roman" panose="02020603050405020304" pitchFamily="18" charset="0"/>
                            </a:rPr>
                          </m:ctrlPr>
                        </m:dPr>
                        <m:e>
                          <m:m>
                            <m:mPr>
                              <m:mcs>
                                <m:mc>
                                  <m:mcPr>
                                    <m:count m:val="1"/>
                                    <m:mcJc m:val="center"/>
                                  </m:mcPr>
                                </m:mc>
                              </m:mcs>
                              <m:ctrlPr>
                                <a:rPr lang="en-GB" sz="1400" i="1">
                                  <a:solidFill>
                                    <a:sysClr val="windowText" lastClr="000000"/>
                                  </a:solidFill>
                                  <a:effectLst/>
                                  <a:latin typeface="Cambria Math" panose="02040503050406030204" pitchFamily="18" charset="0"/>
                                  <a:cs typeface="Times New Roman" panose="02020603050405020304" pitchFamily="18" charset="0"/>
                                </a:rPr>
                              </m:ctrlPr>
                            </m:mPr>
                            <m:mr>
                              <m:e>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400" i="1">
                                        <a:solidFill>
                                          <a:sysClr val="windowText" lastClr="000000"/>
                                        </a:solidFill>
                                        <a:effectLst/>
                                        <a:latin typeface="Cambria Math" panose="02040503050406030204" pitchFamily="18" charset="0"/>
                                        <a:cs typeface="Times New Roman" panose="02020603050405020304" pitchFamily="18" charset="0"/>
                                      </a:rPr>
                                    </m:ctrlPr>
                                  </m:sSubPr>
                                  <m:e>
                                    <m:r>
                                      <a:rPr lang="en-US"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400" i="1">
                                        <a:solidFill>
                                          <a:sysClr val="windowText" lastClr="000000"/>
                                        </a:solidFill>
                                        <a:effectLst/>
                                        <a:latin typeface="Cambria Math" panose="02040503050406030204" pitchFamily="18" charset="0"/>
                                        <a:cs typeface="Times New Roman" panose="02020603050405020304" pitchFamily="18" charset="0"/>
                                      </a:rPr>
                                    </m:ctrlPr>
                                  </m:sSubPr>
                                  <m:e>
                                    <m:r>
                                      <a:rPr lang="en-US"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e>
                            </m:mr>
                            <m:mr>
                              <m:e>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−0.5</m:t>
                                </m:r>
                                <m:sSub>
                                  <m:sSubPr>
                                    <m:ctrlPr>
                                      <a:rPr lang="en-GB" sz="1400" i="1">
                                        <a:solidFill>
                                          <a:sysClr val="windowText" lastClr="000000"/>
                                        </a:solidFill>
                                        <a:effectLst/>
                                        <a:latin typeface="Cambria Math" panose="02040503050406030204" pitchFamily="18" charset="0"/>
                                        <a:cs typeface="Times New Roman" panose="02020603050405020304" pitchFamily="18" charset="0"/>
                                      </a:rPr>
                                    </m:ctrlPr>
                                  </m:sSubPr>
                                  <m:e>
                                    <m:r>
                                      <a:rPr lang="en-US"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−0.5</m:t>
                                </m:r>
                                <m:sSub>
                                  <m:sSubPr>
                                    <m:ctrlPr>
                                      <a:rPr lang="en-GB" sz="1400" i="1">
                                        <a:solidFill>
                                          <a:sysClr val="windowText" lastClr="000000"/>
                                        </a:solidFill>
                                        <a:effectLst/>
                                        <a:latin typeface="Cambria Math" panose="02040503050406030204" pitchFamily="18" charset="0"/>
                                        <a:cs typeface="Times New Roman" panose="02020603050405020304" pitchFamily="18" charset="0"/>
                                      </a:rPr>
                                    </m:ctrlPr>
                                  </m:sSubPr>
                                  <m:e>
                                    <m:r>
                                      <a:rPr lang="en-US"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GB" sz="1400" i="1">
                                        <a:solidFill>
                                          <a:sysClr val="windowText" lastClr="000000"/>
                                        </a:solidFill>
                                        <a:effectLst/>
                                        <a:latin typeface="Cambria Math" panose="02040503050406030204" pitchFamily="18" charset="0"/>
                                        <a:cs typeface="Times New Roman" panose="02020603050405020304" pitchFamily="18" charset="0"/>
                                      </a:rPr>
                                    </m:ctrlPr>
                                  </m:sSupPr>
                                  <m:e>
                                    <m:d>
                                      <m:dPr>
                                        <m:ctrlPr>
                                          <a:rPr lang="en-GB" sz="1400" i="1">
                                            <a:solidFill>
                                              <a:sysClr val="windowText" lastClr="000000"/>
                                            </a:solidFill>
                                            <a:effectLst/>
                                            <a:latin typeface="Cambria Math" panose="02040503050406030204" pitchFamily="18" charset="0"/>
                                            <a:cs typeface="Times New Roman" panose="02020603050405020304" pitchFamily="18" charset="0"/>
                                          </a:rPr>
                                        </m:ctrlPr>
                                      </m:dPr>
                                      <m:e>
                                        <m:func>
                                          <m:funcPr>
                                            <m:ctrlPr>
                                              <a:rPr lang="en-GB" sz="1400" i="1">
                                                <a:solidFill>
                                                  <a:sysClr val="windowText" lastClr="000000"/>
                                                </a:solidFill>
                                                <a:effectLst/>
                                                <a:latin typeface="Cambria Math" panose="02040503050406030204" pitchFamily="18" charset="0"/>
                                                <a:cs typeface="Times New Roman" panose="02020603050405020304" pitchFamily="18" charset="0"/>
                                              </a:rPr>
                                            </m:ctrlPr>
                                          </m:funcPr>
                                          <m:fName>
                                            <m:r>
                                              <m:rPr>
                                                <m:sty m:val="p"/>
                                              </m:rPr>
                                              <a:rPr lang="en-US" sz="1400">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cos</m:t>
                                            </m:r>
                                          </m:fName>
                                          <m:e>
                                            <m:d>
                                              <m:dPr>
                                                <m:ctrlPr>
                                                  <a:rPr lang="en-GB" sz="1400" i="1">
                                                    <a:solidFill>
                                                      <a:sysClr val="windowText" lastClr="000000"/>
                                                    </a:solidFill>
                                                    <a:effectLst/>
                                                    <a:latin typeface="Cambria Math" panose="02040503050406030204" pitchFamily="18" charset="0"/>
                                                    <a:cs typeface="Times New Roman" panose="02020603050405020304" pitchFamily="18" charset="0"/>
                                                  </a:rPr>
                                                </m:ctrlPr>
                                              </m:dPr>
                                              <m:e>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en-GB" sz="1400" i="1">
                                                        <a:solidFill>
                                                          <a:sysClr val="windowText" lastClr="000000"/>
                                                        </a:solidFill>
                                                        <a:effectLst/>
                                                        <a:latin typeface="Cambria Math" panose="02040503050406030204" pitchFamily="18" charset="0"/>
                                                        <a:cs typeface="Times New Roman" panose="02020603050405020304" pitchFamily="18" charset="0"/>
                                                      </a:rPr>
                                                    </m:ctrlPr>
                                                  </m:sSubPr>
                                                  <m:e>
                                                    <m:r>
                                                      <a:rPr lang="en-US"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e>
                                            </m:d>
                                          </m:e>
                                        </m:func>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e>
                                    </m:d>
                                  </m:e>
                                  <m:sup>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e>
                            </m:mr>
                          </m:m>
                        </m:e>
                      </m:d>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GB" sz="1400" i="1">
                              <a:solidFill>
                                <a:sysClr val="windowText" lastClr="000000"/>
                              </a:solidFill>
                              <a:effectLst/>
                              <a:latin typeface="Cambria Math" panose="02040503050406030204" pitchFamily="18" charset="0"/>
                              <a:cs typeface="Times New Roman" panose="02020603050405020304" pitchFamily="18" charset="0"/>
                            </a:rPr>
                          </m:ctrlPr>
                        </m:dPr>
                        <m:e>
                          <m:m>
                            <m:mPr>
                              <m:mcs>
                                <m:mc>
                                  <m:mcPr>
                                    <m:count m:val="1"/>
                                    <m:mcJc m:val="center"/>
                                  </m:mcPr>
                                </m:mc>
                              </m:mcs>
                              <m:ctrlPr>
                                <a:rPr lang="en-GB" sz="1400" i="1">
                                  <a:solidFill>
                                    <a:sysClr val="windowText" lastClr="000000"/>
                                  </a:solidFill>
                                  <a:effectLst/>
                                  <a:latin typeface="Cambria Math" panose="02040503050406030204" pitchFamily="18" charset="0"/>
                                  <a:cs typeface="Times New Roman" panose="02020603050405020304" pitchFamily="18" charset="0"/>
                                </a:rPr>
                              </m:ctrlPr>
                            </m:mPr>
                            <m:mr>
                              <m:e>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0</m:t>
                                </m:r>
                              </m:e>
                            </m:mr>
                            <m:mr>
                              <m:e>
                                <m:func>
                                  <m:funcPr>
                                    <m:ctrlPr>
                                      <a:rPr lang="en-GB" sz="1400" i="1">
                                        <a:solidFill>
                                          <a:sysClr val="windowText" lastClr="000000"/>
                                        </a:solidFill>
                                        <a:effectLst/>
                                        <a:latin typeface="Cambria Math" panose="02040503050406030204" pitchFamily="18" charset="0"/>
                                        <a:cs typeface="Times New Roman" panose="02020603050405020304" pitchFamily="18" charset="0"/>
                                      </a:rPr>
                                    </m:ctrlPr>
                                  </m:funcPr>
                                  <m:fName>
                                    <m:r>
                                      <m:rPr>
                                        <m:sty m:val="p"/>
                                      </m:rPr>
                                      <a:rPr lang="en-US" sz="1400">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cos</m:t>
                                    </m:r>
                                  </m:fName>
                                  <m:e>
                                    <m:d>
                                      <m:dPr>
                                        <m:ctrlPr>
                                          <a:rPr lang="en-GB" sz="1400" i="1">
                                            <a:solidFill>
                                              <a:sysClr val="windowText" lastClr="000000"/>
                                            </a:solidFill>
                                            <a:effectLst/>
                                            <a:latin typeface="Cambria Math" panose="02040503050406030204" pitchFamily="18" charset="0"/>
                                            <a:cs typeface="Times New Roman" panose="02020603050405020304" pitchFamily="18" charset="0"/>
                                          </a:rPr>
                                        </m:ctrlPr>
                                      </m:dPr>
                                      <m:e>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en-GB" sz="1400" i="1">
                                                <a:solidFill>
                                                  <a:sysClr val="windowText" lastClr="000000"/>
                                                </a:solidFill>
                                                <a:effectLst/>
                                                <a:latin typeface="Cambria Math" panose="02040503050406030204" pitchFamily="18" charset="0"/>
                                                <a:cs typeface="Times New Roman" panose="02020603050405020304" pitchFamily="18" charset="0"/>
                                              </a:rPr>
                                            </m:ctrlPr>
                                          </m:sSubPr>
                                          <m:e>
                                            <m:r>
                                              <a:rPr lang="en-US"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e>
                                    </m:d>
                                  </m:e>
                                </m:func>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e>
                            </m:mr>
                          </m:m>
                        </m:e>
                      </m:d>
                      <m:r>
                        <a:rPr lang="en-US"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𝑢</m:t>
                      </m:r>
                    </m:oMath>
                  </m:oMathPara>
                </a14:m>
                <a:endParaRPr lang="ru-RU" sz="1400" i="1" dirty="0">
                  <a:solidFill>
                    <a:sysClr val="windowText" lastClr="000000"/>
                  </a:solidFill>
                  <a:effectLst/>
                  <a:latin typeface="Times New Roman" panose="02020603050405020304" pitchFamily="18" charset="0"/>
                  <a:ea typeface="Times New Roman" panose="02020603050405020304" pitchFamily="18" charset="0"/>
                </a:endParaRPr>
              </a:p>
              <a:p>
                <a:pPr algn="ctr"/>
                <a:endParaRPr lang="ru-RU" sz="1400" i="1" dirty="0">
                  <a:solidFill>
                    <a:sysClr val="windowText" lastClr="000000"/>
                  </a:solidFill>
                  <a:effectLst/>
                  <a:latin typeface="Times New Roman" panose="02020603050405020304" pitchFamily="18" charset="0"/>
                  <a:ea typeface="Times New Roman" panose="02020603050405020304" pitchFamily="18" charset="0"/>
                </a:endParaRPr>
              </a:p>
              <a:p>
                <a:pPr>
                  <a:lnSpc>
                    <a:spcPct val="115000"/>
                  </a:lnSpc>
                  <a:spcAft>
                    <a:spcPts val="1000"/>
                  </a:spcAft>
                </a:pPr>
                <a:r>
                  <a:rPr lang="ru-RU" sz="14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Функция ценности:</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14:m>
                  <m:oMath xmlns:m="http://schemas.openxmlformats.org/officeDocument/2006/math">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𝐽</m:t>
                    </m:r>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 </m:t>
                    </m:r>
                    <m:nary>
                      <m:naryPr>
                        <m:limLoc m:val="subSup"/>
                        <m:ctrlP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sup>
                      <m:e>
                        <m:d>
                          <m:dPr>
                            <m:ctrlP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p>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𝑄𝑥</m:t>
                            </m:r>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𝑢</m:t>
                                </m:r>
                              </m:e>
                              <m:sup>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𝑅𝑢</m:t>
                            </m:r>
                          </m:e>
                        </m:d>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𝑑𝑡</m:t>
                        </m:r>
                      </m:e>
                    </m:nary>
                  </m:oMath>
                </a14:m>
                <a:r>
                  <a:rPr lang="ru-RU" sz="14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4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4.4</a:t>
                </a:r>
                <a:r>
                  <a:rPr lang="ru-RU" sz="14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14:m>
                  <m:oMathPara xmlns:m="http://schemas.openxmlformats.org/officeDocument/2006/math">
                    <m:oMathParaPr>
                      <m:jc m:val="centerGroup"/>
                    </m:oMathParaPr>
                    <m:oMath xmlns:m="http://schemas.openxmlformats.org/officeDocument/2006/math">
                      <m:r>
                        <a:rPr lang="en-GB" sz="1400" i="1">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t>𝑄</m:t>
                      </m:r>
                      <m:r>
                        <a:rPr lang="en-GB" sz="1400" i="1">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GB" sz="1400" i="1">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GB" sz="1400" i="1">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GB" sz="1400" i="1">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GB" sz="1400" i="1">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ru-RU" sz="1400" b="0" i="1" smtClean="0">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t>0</m:t>
                                </m:r>
                              </m:e>
                              <m:e>
                                <m:r>
                                  <a:rPr lang="ru-RU" sz="1400" b="0" i="1" smtClean="0">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t>1</m:t>
                                </m:r>
                              </m:e>
                            </m:mr>
                          </m:m>
                        </m:e>
                      </m:d>
                      <m:r>
                        <a:rPr lang="en-GB" sz="1400" i="1">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GB" sz="1400" i="1">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en-GB" sz="1400" i="1">
                          <a:solidFill>
                            <a:sysClr val="windowText" lastClr="000000"/>
                          </a:solidFill>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ru-RU"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ru-RU" sz="140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Оптимальное значение </a:t>
                </a:r>
              </a:p>
              <a:p>
                <a:pPr>
                  <a:lnSpc>
                    <a:spcPct val="115000"/>
                  </a:lnSpc>
                  <a:spcAft>
                    <a:spcPts val="1000"/>
                  </a:spcAft>
                </a:pPr>
                <a14:m>
                  <m:oMathPara xmlns:m="http://schemas.openxmlformats.org/officeDocument/2006/math">
                    <m:oMathParaPr>
                      <m:jc m:val="centerGroup"/>
                    </m:oMathParaPr>
                    <m:oMath xmlns:m="http://schemas.openxmlformats.org/officeDocument/2006/math">
                      <m:r>
                        <a:rPr lang="en-GB" sz="1400" b="0" i="1" smtClean="0">
                          <a:solidFill>
                            <a:sysClr val="windowText" lastClr="000000"/>
                          </a:solidFill>
                          <a:latin typeface="Cambria Math" panose="02040503050406030204" pitchFamily="18" charset="0"/>
                          <a:ea typeface="Calibri" panose="020F0502020204030204" pitchFamily="34" charset="0"/>
                          <a:cs typeface="Times New Roman" panose="02020603050405020304" pitchFamily="18" charset="0"/>
                        </a:rPr>
                        <m:t>𝑉</m:t>
                      </m:r>
                      <m:r>
                        <a:rPr lang="en-GB" sz="1400" b="0" i="1" smtClean="0">
                          <a:solidFill>
                            <a:sysClr val="windowText" lastClr="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GB" sz="1400" b="0" i="1" smtClean="0">
                              <a:solidFill>
                                <a:sysClr val="windowText" lastClr="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en-GB" sz="1400" b="0" i="1" smtClean="0">
                              <a:solidFill>
                                <a:sysClr val="windowText" lastClr="000000"/>
                              </a:solidFill>
                              <a:latin typeface="Cambria Math" panose="02040503050406030204" pitchFamily="18" charset="0"/>
                              <a:ea typeface="Calibri" panose="020F0502020204030204" pitchFamily="34" charset="0"/>
                              <a:cs typeface="Times New Roman" panose="02020603050405020304" pitchFamily="18" charset="0"/>
                            </a:rPr>
                            <m:t>𝑊</m:t>
                          </m:r>
                        </m:e>
                        <m:sup>
                          <m:r>
                            <a:rPr lang="en-GB" sz="1400" b="0" i="1" smtClean="0">
                              <a:solidFill>
                                <a:sysClr val="windowText" lastClr="000000"/>
                              </a:solidFill>
                              <a:latin typeface="Cambria Math" panose="02040503050406030204" pitchFamily="18" charset="0"/>
                              <a:ea typeface="Calibri" panose="020F0502020204030204" pitchFamily="34" charset="0"/>
                              <a:cs typeface="Times New Roman" panose="02020603050405020304" pitchFamily="18" charset="0"/>
                            </a:rPr>
                            <m:t>𝑇</m:t>
                          </m:r>
                        </m:sup>
                      </m:sSup>
                      <m:r>
                        <a:rPr lang="en-GB" sz="1400" b="0" i="1" smtClean="0">
                          <a:solidFill>
                            <a:sysClr val="windowText" lastClr="000000"/>
                          </a:solidFill>
                          <a:latin typeface="Cambria Math" panose="02040503050406030204" pitchFamily="18" charset="0"/>
                          <a:ea typeface="Calibri" panose="020F0502020204030204" pitchFamily="34" charset="0"/>
                          <a:cs typeface="Times New Roman" panose="02020603050405020304" pitchFamily="18" charset="0"/>
                        </a:rPr>
                        <m:t>𝜙</m:t>
                      </m:r>
                      <m:d>
                        <m:dPr>
                          <m:ctrlPr>
                            <a:rPr lang="en-GB" sz="1400" b="0" i="1" smtClean="0">
                              <a:solidFill>
                                <a:sysClr val="windowText" lastClr="000000"/>
                              </a:solidFill>
                              <a:latin typeface="Cambria Math" panose="02040503050406030204" pitchFamily="18" charset="0"/>
                              <a:ea typeface="Calibri" panose="020F0502020204030204" pitchFamily="34" charset="0"/>
                              <a:cs typeface="Times New Roman" panose="02020603050405020304" pitchFamily="18" charset="0"/>
                            </a:rPr>
                          </m:ctrlPr>
                        </m:dPr>
                        <m:e>
                          <m:r>
                            <a:rPr lang="en-GB" sz="1400" b="0" i="1" smtClean="0">
                              <a:solidFill>
                                <a:sysClr val="windowText" lastClr="000000"/>
                              </a:solidFill>
                              <a:latin typeface="Cambria Math" panose="02040503050406030204" pitchFamily="18" charset="0"/>
                              <a:ea typeface="Calibri" panose="020F0502020204030204" pitchFamily="34" charset="0"/>
                              <a:cs typeface="Times New Roman" panose="02020603050405020304" pitchFamily="18" charset="0"/>
                            </a:rPr>
                            <m:t>𝑥</m:t>
                          </m:r>
                        </m:e>
                      </m:d>
                    </m:oMath>
                  </m:oMathPara>
                </a14:m>
                <a:endParaRPr lang="ru-RU" sz="140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indent="449580" algn="ctr">
                  <a:lnSpc>
                    <a:spcPct val="115000"/>
                  </a:lnSpc>
                  <a:spcAft>
                    <a:spcPts val="1000"/>
                  </a:spcAft>
                </a:pPr>
                <a14:m>
                  <m:oMathPara xmlns:m="http://schemas.openxmlformats.org/officeDocument/2006/math">
                    <m:oMathParaPr>
                      <m:jc m:val="centerGroup"/>
                    </m:oMathParaPr>
                    <m:oMath xmlns:m="http://schemas.openxmlformats.org/officeDocument/2006/math">
                      <m:sSup>
                        <m:sSupPr>
                          <m:ctrlPr>
                            <a:rPr lang="en-GB" sz="1400" i="1" smtClean="0">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𝑉</m:t>
                          </m:r>
                        </m:e>
                        <m:sup>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sup>
                      </m:sSup>
                      <m:d>
                        <m:dPr>
                          <m:ctrlP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d>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=0.5</m:t>
                      </m:r>
                      <m:sSubSup>
                        <m:sSubSupPr>
                          <m:ctrlP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ub>
                        <m:sup>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m:oMathPara>
                </a14:m>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sSup>
                        <m:sSupPr>
                          <m:ctrlPr>
                            <a:rPr lang="en-GB" sz="1400" i="1">
                              <a:solidFill>
                                <a:sysClr val="windowText" lastClr="000000"/>
                              </a:solidFill>
                              <a:effectLst/>
                              <a:latin typeface="Cambria Math" panose="02040503050406030204" pitchFamily="18" charset="0"/>
                              <a:cs typeface="Times New Roman" panose="02020603050405020304" pitchFamily="18" charset="0"/>
                            </a:rPr>
                          </m:ctrlPr>
                        </m:sSupPr>
                        <m:e>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𝑢</m:t>
                          </m:r>
                        </m:e>
                        <m:sup>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sup>
                      </m:sSup>
                      <m:d>
                        <m:dPr>
                          <m:ctrlPr>
                            <a:rPr lang="en-GB" sz="1400" i="1">
                              <a:solidFill>
                                <a:sysClr val="windowText" lastClr="000000"/>
                              </a:solidFill>
                              <a:effectLst/>
                              <a:latin typeface="Cambria Math" panose="02040503050406030204" pitchFamily="18" charset="0"/>
                              <a:cs typeface="Times New Roman" panose="02020603050405020304" pitchFamily="18" charset="0"/>
                            </a:rPr>
                          </m:ctrlPr>
                        </m:dPr>
                        <m:e>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d>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GB" sz="1400" i="1">
                              <a:solidFill>
                                <a:sysClr val="windowText" lastClr="000000"/>
                              </a:solidFill>
                              <a:effectLst/>
                              <a:latin typeface="Cambria Math" panose="02040503050406030204" pitchFamily="18" charset="0"/>
                              <a:cs typeface="Times New Roman" panose="02020603050405020304" pitchFamily="18" charset="0"/>
                            </a:rPr>
                          </m:ctrlPr>
                        </m:dPr>
                        <m:e>
                          <m:func>
                            <m:funcPr>
                              <m:ctrlPr>
                                <a:rPr lang="en-GB" sz="1400" i="1">
                                  <a:solidFill>
                                    <a:sysClr val="windowText" lastClr="000000"/>
                                  </a:solidFill>
                                  <a:effectLst/>
                                  <a:latin typeface="Cambria Math" panose="02040503050406030204" pitchFamily="18" charset="0"/>
                                  <a:cs typeface="Times New Roman" panose="02020603050405020304" pitchFamily="18" charset="0"/>
                                </a:rPr>
                              </m:ctrlPr>
                            </m:funcPr>
                            <m:fName>
                              <m:r>
                                <m:rPr>
                                  <m:sty m:val="p"/>
                                </m:rPr>
                                <a:rPr lang="en-GB" sz="1400">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cos</m:t>
                              </m:r>
                            </m:fName>
                            <m:e>
                              <m:d>
                                <m:dPr>
                                  <m:ctrlPr>
                                    <a:rPr lang="en-GB" sz="1400" i="1">
                                      <a:solidFill>
                                        <a:sysClr val="windowText" lastClr="000000"/>
                                      </a:solidFill>
                                      <a:effectLst/>
                                      <a:latin typeface="Cambria Math" panose="02040503050406030204" pitchFamily="18" charset="0"/>
                                      <a:cs typeface="Times New Roman" panose="02020603050405020304" pitchFamily="18" charset="0"/>
                                    </a:rPr>
                                  </m:ctrlPr>
                                </m:dPr>
                                <m:e>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en-GB" sz="1400" i="1">
                                          <a:solidFill>
                                            <a:sysClr val="windowText" lastClr="000000"/>
                                          </a:solidFill>
                                          <a:effectLst/>
                                          <a:latin typeface="Cambria Math" panose="02040503050406030204" pitchFamily="18" charset="0"/>
                                          <a:cs typeface="Times New Roman" panose="02020603050405020304" pitchFamily="18" charset="0"/>
                                        </a:rPr>
                                      </m:ctrlPr>
                                    </m:sSubPr>
                                    <m:e>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e>
                              </m:d>
                            </m:e>
                          </m:func>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e>
                      </m:d>
                      <m:sSubSup>
                        <m:sSubSupPr>
                          <m:ctrlPr>
                            <a:rPr lang="en-GB" sz="1400" i="1">
                              <a:solidFill>
                                <a:sysClr val="windowText" lastClr="000000"/>
                              </a:solidFill>
                              <a:effectLst/>
                              <a:latin typeface="Cambria Math" panose="02040503050406030204" pitchFamily="18" charset="0"/>
                              <a:cs typeface="Times New Roman" panose="02020603050405020304" pitchFamily="18" charset="0"/>
                            </a:rPr>
                          </m:ctrlPr>
                        </m:sSubSupPr>
                        <m:e>
                          <m:r>
                            <a:rPr lang="en-GB"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ub>
                        <m:sup>
                          <m:r>
                            <a:rPr lang="ru-RU" sz="1400" i="1">
                              <a:solidFill>
                                <a:sysClr val="windowText" lastClr="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m:oMathPara>
                </a14:m>
                <a:endParaRPr lang="ru-RU"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ru-RU" sz="1400" i="1" dirty="0">
                    <a:solidFill>
                      <a:sysClr val="windowText" lastClr="000000"/>
                    </a:solidFill>
                    <a:effectLst/>
                    <a:latin typeface="Times New Roman" panose="02020603050405020304" pitchFamily="18" charset="0"/>
                    <a:ea typeface="Times New Roman" panose="02020603050405020304" pitchFamily="18" charset="0"/>
                  </a:rPr>
                  <a:t> </a:t>
                </a:r>
                <a:endParaRPr lang="en-GB" sz="1400" dirty="0">
                  <a:solidFill>
                    <a:sysClr val="windowText" lastClr="000000"/>
                  </a:solidFill>
                </a:endParaRPr>
              </a:p>
            </p:txBody>
          </p:sp>
        </mc:Choice>
        <mc:Fallback xmlns="">
          <p:sp>
            <p:nvSpPr>
              <p:cNvPr id="4" name="Объект 3">
                <a:extLst>
                  <a:ext uri="{FF2B5EF4-FFF2-40B4-BE49-F238E27FC236}">
                    <a16:creationId xmlns:a16="http://schemas.microsoft.com/office/drawing/2014/main" id="{252785E2-6F82-0CCD-C0EB-3C0813645F8D}"/>
                  </a:ext>
                </a:extLst>
              </p:cNvPr>
              <p:cNvSpPr>
                <a:spLocks noGrp="1" noRot="1" noChangeAspect="1" noMove="1" noResize="1" noEditPoints="1" noAdjustHandles="1" noChangeArrowheads="1" noChangeShapeType="1" noTextEdit="1"/>
              </p:cNvSpPr>
              <p:nvPr>
                <p:ph sz="half" idx="1"/>
              </p:nvPr>
            </p:nvSpPr>
            <p:spPr>
              <a:xfrm>
                <a:off x="121247" y="784441"/>
                <a:ext cx="4996184" cy="3735038"/>
              </a:xfrm>
              <a:blipFill>
                <a:blip r:embed="rId3"/>
                <a:stretch>
                  <a:fillRect l="-366" b="-8333"/>
                </a:stretch>
              </a:blipFill>
            </p:spPr>
            <p:txBody>
              <a:bodyPr/>
              <a:lstStyle/>
              <a:p>
                <a:r>
                  <a:rPr lang="ru-RU">
                    <a:noFill/>
                  </a:rPr>
                  <a:t> </a:t>
                </a:r>
              </a:p>
            </p:txBody>
          </p:sp>
        </mc:Fallback>
      </mc:AlternateContent>
      <p:pic>
        <p:nvPicPr>
          <p:cNvPr id="6" name="Рисунок 5" descr="Изображение выглядит как текст, линия, диаграмма, График&#10;&#10;Автоматически созданное описание">
            <a:extLst>
              <a:ext uri="{FF2B5EF4-FFF2-40B4-BE49-F238E27FC236}">
                <a16:creationId xmlns:a16="http://schemas.microsoft.com/office/drawing/2014/main" id="{66A56A1C-1EB6-AACF-FFD7-50E09AB3B2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4726" y="1321024"/>
            <a:ext cx="3741172" cy="2806848"/>
          </a:xfrm>
          <a:prstGeom prst="rect">
            <a:avLst/>
          </a:prstGeom>
          <a:noFill/>
          <a:ln>
            <a:noFill/>
          </a:ln>
        </p:spPr>
      </p:pic>
      <p:pic>
        <p:nvPicPr>
          <p:cNvPr id="7" name="Рисунок 6"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BFFD8162-9A58-4CC4-D4D8-382EBB3C5F70}"/>
              </a:ext>
            </a:extLst>
          </p:cNvPr>
          <p:cNvPicPr>
            <a:picLocks noChangeAspect="1"/>
          </p:cNvPicPr>
          <p:nvPr/>
        </p:nvPicPr>
        <p:blipFill>
          <a:blip r:embed="rId5"/>
          <a:stretch>
            <a:fillRect/>
          </a:stretch>
        </p:blipFill>
        <p:spPr>
          <a:xfrm>
            <a:off x="7683289" y="0"/>
            <a:ext cx="1369756" cy="540000"/>
          </a:xfrm>
          <a:prstGeom prst="rect">
            <a:avLst/>
          </a:prstGeom>
        </p:spPr>
      </p:pic>
    </p:spTree>
    <p:extLst>
      <p:ext uri="{BB962C8B-B14F-4D97-AF65-F5344CB8AC3E}">
        <p14:creationId xmlns:p14="http://schemas.microsoft.com/office/powerpoint/2010/main" val="1749231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F99C90-7844-03D2-5F2E-7DF1E3D5CF39}"/>
              </a:ext>
            </a:extLst>
          </p:cNvPr>
          <p:cNvSpPr>
            <a:spLocks noGrp="1"/>
          </p:cNvSpPr>
          <p:nvPr>
            <p:ph type="title"/>
          </p:nvPr>
        </p:nvSpPr>
        <p:spPr>
          <a:xfrm>
            <a:off x="0" y="108272"/>
            <a:ext cx="7459030" cy="271635"/>
          </a:xfrm>
        </p:spPr>
        <p:txBody>
          <a:bodyPr>
            <a:noAutofit/>
          </a:bodyPr>
          <a:lstStyle/>
          <a:p>
            <a:r>
              <a:rPr lang="ru-RU" sz="2600" dirty="0">
                <a:solidFill>
                  <a:schemeClr val="bg1"/>
                </a:solidFill>
              </a:rPr>
              <a:t>Регулятор для перевернутого маятника и тележки</a:t>
            </a:r>
            <a:endParaRPr lang="en-GB" sz="2600" dirty="0">
              <a:solidFill>
                <a:schemeClr val="bg1"/>
              </a:solidFill>
            </a:endParaRPr>
          </a:p>
        </p:txBody>
      </p:sp>
      <mc:AlternateContent xmlns:mc="http://schemas.openxmlformats.org/markup-compatibility/2006" xmlns:a14="http://schemas.microsoft.com/office/drawing/2010/main">
        <mc:Choice Requires="a14">
          <p:sp>
            <p:nvSpPr>
              <p:cNvPr id="4" name="Объект 3">
                <a:extLst>
                  <a:ext uri="{FF2B5EF4-FFF2-40B4-BE49-F238E27FC236}">
                    <a16:creationId xmlns:a16="http://schemas.microsoft.com/office/drawing/2014/main" id="{252785E2-6F82-0CCD-C0EB-3C0813645F8D}"/>
                  </a:ext>
                </a:extLst>
              </p:cNvPr>
              <p:cNvSpPr>
                <a:spLocks noGrp="1"/>
              </p:cNvSpPr>
              <p:nvPr>
                <p:ph sz="half" idx="1"/>
              </p:nvPr>
            </p:nvSpPr>
            <p:spPr>
              <a:xfrm>
                <a:off x="255842" y="500441"/>
                <a:ext cx="4711013" cy="4595264"/>
              </a:xfrm>
            </p:spPr>
            <p:style>
              <a:lnRef idx="2">
                <a:schemeClr val="accent4"/>
              </a:lnRef>
              <a:fillRef idx="1">
                <a:schemeClr val="lt1"/>
              </a:fillRef>
              <a:effectRef idx="0">
                <a:schemeClr val="accent4"/>
              </a:effectRef>
              <a:fontRef idx="minor">
                <a:schemeClr val="dk1"/>
              </a:fontRef>
            </p:style>
            <p:txBody>
              <a:bodyPr>
                <a:noAutofit/>
              </a:bodyPr>
              <a:lstStyle/>
              <a:p>
                <a:r>
                  <a:rPr lang="ru-RU" sz="1400" i="1" dirty="0">
                    <a:ln w="0">
                      <a:noFill/>
                    </a:ln>
                    <a:solidFill>
                      <a:srgbClr val="FF0000"/>
                    </a:solidFill>
                  </a:rPr>
                  <a:t>Объект управления:</a:t>
                </a:r>
              </a:p>
              <a:p>
                <a:pPr algn="ctr"/>
                <a14:m>
                  <m:oMath xmlns:m="http://schemas.openxmlformats.org/officeDocument/2006/math">
                    <m:d>
                      <m:dPr>
                        <m:begChr m:val="["/>
                        <m:endChr m:val="]"/>
                        <m:ctrlPr>
                          <a:rPr lang="en-US" sz="1400" i="1">
                            <a:ln w="0">
                              <a:noFill/>
                            </a:ln>
                            <a:solidFill>
                              <a:sysClr val="windowText" lastClr="000000"/>
                            </a:solidFill>
                            <a:latin typeface="Cambria Math" panose="02040503050406030204" pitchFamily="18" charset="0"/>
                          </a:rPr>
                        </m:ctrlPr>
                      </m:dPr>
                      <m:e>
                        <m:m>
                          <m:mPr>
                            <m:mcs>
                              <m:mc>
                                <m:mcPr>
                                  <m:count m:val="1"/>
                                  <m:mcJc m:val="center"/>
                                </m:mcPr>
                              </m:mc>
                            </m:mcs>
                            <m:ctrlPr>
                              <a:rPr lang="en-US" sz="1400" i="1">
                                <a:ln w="0">
                                  <a:noFill/>
                                </a:ln>
                                <a:solidFill>
                                  <a:sysClr val="windowText" lastClr="000000"/>
                                </a:solidFill>
                                <a:latin typeface="Cambria Math" panose="02040503050406030204" pitchFamily="18" charset="0"/>
                              </a:rPr>
                            </m:ctrlPr>
                          </m:mPr>
                          <m:mr>
                            <m:e>
                              <m:m>
                                <m:mPr>
                                  <m:mcs>
                                    <m:mc>
                                      <m:mcPr>
                                        <m:count m:val="1"/>
                                        <m:mcJc m:val="center"/>
                                      </m:mcPr>
                                    </m:mc>
                                  </m:mcs>
                                  <m:ctrlPr>
                                    <a:rPr lang="en-US" sz="1400" i="1">
                                      <a:ln w="0">
                                        <a:noFill/>
                                      </a:ln>
                                      <a:solidFill>
                                        <a:sysClr val="windowText" lastClr="000000"/>
                                      </a:solidFill>
                                      <a:latin typeface="Cambria Math" panose="02040503050406030204" pitchFamily="18" charset="0"/>
                                    </a:rPr>
                                  </m:ctrlPr>
                                </m:mPr>
                                <m:mr>
                                  <m:e>
                                    <m:acc>
                                      <m:accPr>
                                        <m:chr m:val="̇"/>
                                        <m:ctrlPr>
                                          <a:rPr lang="vi-VN" sz="1400" i="1">
                                            <a:ln w="0">
                                              <a:noFill/>
                                            </a:ln>
                                            <a:solidFill>
                                              <a:sysClr val="windowText" lastClr="000000"/>
                                            </a:solidFill>
                                            <a:latin typeface="Cambria Math" panose="02040503050406030204" pitchFamily="18" charset="0"/>
                                          </a:rPr>
                                        </m:ctrlPr>
                                      </m:accPr>
                                      <m:e>
                                        <m:r>
                                          <a:rPr lang="vi-VN" sz="1400" i="1">
                                            <a:ln w="0">
                                              <a:noFill/>
                                            </a:ln>
                                            <a:solidFill>
                                              <a:sysClr val="windowText" lastClr="000000"/>
                                            </a:solidFill>
                                            <a:latin typeface="Cambria Math" panose="02040503050406030204" pitchFamily="18" charset="0"/>
                                          </a:rPr>
                                          <m:t>𝜃</m:t>
                                        </m:r>
                                      </m:e>
                                    </m:acc>
                                  </m:e>
                                </m:mr>
                                <m:mr>
                                  <m:e>
                                    <m:acc>
                                      <m:accPr>
                                        <m:chr m:val="̈"/>
                                        <m:ctrlPr>
                                          <a:rPr lang="en-US" sz="1400" i="1">
                                            <a:ln w="0">
                                              <a:noFill/>
                                            </a:ln>
                                            <a:solidFill>
                                              <a:sysClr val="windowText" lastClr="000000"/>
                                            </a:solidFill>
                                            <a:latin typeface="Cambria Math" panose="02040503050406030204" pitchFamily="18" charset="0"/>
                                          </a:rPr>
                                        </m:ctrlPr>
                                      </m:accPr>
                                      <m:e>
                                        <m:r>
                                          <a:rPr lang="vi-VN" sz="1400" i="1">
                                            <a:ln w="0">
                                              <a:noFill/>
                                            </a:ln>
                                            <a:solidFill>
                                              <a:sysClr val="windowText" lastClr="000000"/>
                                            </a:solidFill>
                                            <a:latin typeface="Cambria Math" panose="02040503050406030204" pitchFamily="18" charset="0"/>
                                          </a:rPr>
                                          <m:t>𝜃</m:t>
                                        </m:r>
                                      </m:e>
                                    </m:acc>
                                  </m:e>
                                </m:mr>
                              </m:m>
                            </m:e>
                          </m:mr>
                          <m:mr>
                            <m:e>
                              <m:m>
                                <m:mPr>
                                  <m:mcs>
                                    <m:mc>
                                      <m:mcPr>
                                        <m:count m:val="1"/>
                                        <m:mcJc m:val="center"/>
                                      </m:mcPr>
                                    </m:mc>
                                  </m:mcs>
                                  <m:ctrlPr>
                                    <a:rPr lang="en-US" sz="1400" i="1">
                                      <a:ln w="0">
                                        <a:noFill/>
                                      </a:ln>
                                      <a:solidFill>
                                        <a:sysClr val="windowText" lastClr="000000"/>
                                      </a:solidFill>
                                      <a:latin typeface="Cambria Math" panose="02040503050406030204" pitchFamily="18" charset="0"/>
                                    </a:rPr>
                                  </m:ctrlPr>
                                </m:mPr>
                                <m:mr>
                                  <m:e>
                                    <m:acc>
                                      <m:accPr>
                                        <m:chr m:val="̇"/>
                                        <m:ctrlPr>
                                          <a:rPr lang="vi-VN" sz="1400" i="1">
                                            <a:ln w="0">
                                              <a:noFill/>
                                            </a:ln>
                                            <a:solidFill>
                                              <a:sysClr val="windowText" lastClr="000000"/>
                                            </a:solidFill>
                                            <a:latin typeface="Cambria Math" panose="02040503050406030204" pitchFamily="18" charset="0"/>
                                          </a:rPr>
                                        </m:ctrlPr>
                                      </m:accPr>
                                      <m:e>
                                        <m:r>
                                          <m:rPr>
                                            <m:brk m:alnAt="7"/>
                                          </m:rPr>
                                          <a:rPr lang="en-US" sz="1400" i="1">
                                            <a:ln w="0">
                                              <a:noFill/>
                                            </a:ln>
                                            <a:solidFill>
                                              <a:sysClr val="windowText" lastClr="000000"/>
                                            </a:solidFill>
                                            <a:latin typeface="Cambria Math" panose="02040503050406030204" pitchFamily="18" charset="0"/>
                                          </a:rPr>
                                          <m:t>𝑥</m:t>
                                        </m:r>
                                      </m:e>
                                    </m:acc>
                                  </m:e>
                                </m:mr>
                                <m:mr>
                                  <m:e>
                                    <m:acc>
                                      <m:accPr>
                                        <m:chr m:val="̈"/>
                                        <m:ctrlPr>
                                          <a:rPr lang="en-US" sz="1400" i="1">
                                            <a:ln w="0">
                                              <a:noFill/>
                                            </a:ln>
                                            <a:solidFill>
                                              <a:sysClr val="windowText" lastClr="000000"/>
                                            </a:solidFill>
                                            <a:latin typeface="Cambria Math" panose="02040503050406030204" pitchFamily="18" charset="0"/>
                                          </a:rPr>
                                        </m:ctrlPr>
                                      </m:accPr>
                                      <m:e>
                                        <m:r>
                                          <m:rPr>
                                            <m:sty m:val="p"/>
                                          </m:rPr>
                                          <a:rPr lang="vi-VN" sz="1400" i="1">
                                            <a:ln w="0">
                                              <a:noFill/>
                                            </a:ln>
                                            <a:solidFill>
                                              <a:sysClr val="windowText" lastClr="000000"/>
                                            </a:solidFill>
                                            <a:latin typeface="Cambria Math" panose="02040503050406030204" pitchFamily="18" charset="0"/>
                                          </a:rPr>
                                          <m:t>x</m:t>
                                        </m:r>
                                      </m:e>
                                    </m:acc>
                                  </m:e>
                                </m:mr>
                              </m:m>
                            </m:e>
                          </m:mr>
                        </m:m>
                      </m:e>
                    </m:d>
                    <m:r>
                      <a:rPr lang="en-US" sz="1400" i="1">
                        <a:ln w="0">
                          <a:noFill/>
                        </a:ln>
                        <a:solidFill>
                          <a:sysClr val="windowText" lastClr="000000"/>
                        </a:solidFill>
                        <a:latin typeface="Cambria Math" panose="02040503050406030204" pitchFamily="18" charset="0"/>
                      </a:rPr>
                      <m:t>=</m:t>
                    </m:r>
                    <m:d>
                      <m:dPr>
                        <m:begChr m:val="["/>
                        <m:endChr m:val="]"/>
                        <m:ctrlPr>
                          <a:rPr lang="en-GB" sz="1400" i="1">
                            <a:ln w="0">
                              <a:noFill/>
                            </a:ln>
                            <a:solidFill>
                              <a:sysClr val="windowText" lastClr="000000"/>
                            </a:solidFill>
                            <a:latin typeface="Cambria Math" panose="02040503050406030204" pitchFamily="18" charset="0"/>
                          </a:rPr>
                        </m:ctrlPr>
                      </m:dPr>
                      <m:e>
                        <m:m>
                          <m:mPr>
                            <m:plcHide m:val="on"/>
                            <m:mcs>
                              <m:mc>
                                <m:mcPr>
                                  <m:count m:val="4"/>
                                  <m:mcJc m:val="center"/>
                                </m:mcPr>
                              </m:mc>
                            </m:mcs>
                            <m:ctrlPr>
                              <a:rPr lang="en-GB" sz="1400" i="1">
                                <a:ln w="0">
                                  <a:noFill/>
                                </a:ln>
                                <a:solidFill>
                                  <a:sysClr val="windowText" lastClr="000000"/>
                                </a:solidFill>
                                <a:latin typeface="Cambria Math" panose="02040503050406030204" pitchFamily="18" charset="0"/>
                              </a:rPr>
                            </m:ctrlPr>
                          </m:mPr>
                          <m:mr>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1</m:t>
                              </m:r>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mr>
                          <m:mr>
                            <m:e>
                              <m:f>
                                <m:fPr>
                                  <m:ctrlPr>
                                    <a:rPr lang="en-GB" sz="1400" i="1">
                                      <a:ln w="0">
                                        <a:noFill/>
                                      </a:ln>
                                      <a:solidFill>
                                        <a:sysClr val="windowText" lastClr="000000"/>
                                      </a:solidFill>
                                      <a:latin typeface="Cambria Math" panose="02040503050406030204" pitchFamily="18" charset="0"/>
                                    </a:rPr>
                                  </m:ctrlPr>
                                </m:fPr>
                                <m:num>
                                  <m:d>
                                    <m:dPr>
                                      <m:ctrlPr>
                                        <a:rPr lang="en-GB" sz="1400" i="1">
                                          <a:ln w="0">
                                            <a:noFill/>
                                          </a:ln>
                                          <a:solidFill>
                                            <a:sysClr val="windowText" lastClr="000000"/>
                                          </a:solidFill>
                                          <a:latin typeface="Cambria Math" panose="02040503050406030204" pitchFamily="18" charset="0"/>
                                        </a:rPr>
                                      </m:ctrlPr>
                                    </m:dPr>
                                    <m:e>
                                      <m:r>
                                        <a:rPr lang="en-GB" sz="1400" i="1">
                                          <a:ln w="0">
                                            <a:noFill/>
                                          </a:ln>
                                          <a:solidFill>
                                            <a:sysClr val="windowText" lastClr="000000"/>
                                          </a:solidFill>
                                          <a:latin typeface="Cambria Math" panose="02040503050406030204" pitchFamily="18" charset="0"/>
                                        </a:rPr>
                                        <m:t>𝑀</m:t>
                                      </m:r>
                                      <m:r>
                                        <a:rPr lang="en-GB" sz="1400" i="1">
                                          <a:ln w="0">
                                            <a:noFill/>
                                          </a:ln>
                                          <a:solidFill>
                                            <a:sysClr val="windowText" lastClr="000000"/>
                                          </a:solidFill>
                                          <a:latin typeface="Cambria Math" panose="02040503050406030204" pitchFamily="18" charset="0"/>
                                        </a:rPr>
                                        <m:t>+</m:t>
                                      </m:r>
                                      <m:r>
                                        <a:rPr lang="en-GB" sz="1400" i="1">
                                          <a:ln w="0">
                                            <a:noFill/>
                                          </a:ln>
                                          <a:solidFill>
                                            <a:sysClr val="windowText" lastClr="000000"/>
                                          </a:solidFill>
                                          <a:latin typeface="Cambria Math" panose="02040503050406030204" pitchFamily="18" charset="0"/>
                                        </a:rPr>
                                        <m:t>𝑚</m:t>
                                      </m:r>
                                    </m:e>
                                  </m:d>
                                  <m:r>
                                    <a:rPr lang="en-GB" sz="1400" i="1">
                                      <a:ln w="0">
                                        <a:noFill/>
                                      </a:ln>
                                      <a:solidFill>
                                        <a:sysClr val="windowText" lastClr="000000"/>
                                      </a:solidFill>
                                      <a:latin typeface="Cambria Math" panose="02040503050406030204" pitchFamily="18" charset="0"/>
                                    </a:rPr>
                                    <m:t>𝑔</m:t>
                                  </m:r>
                                </m:num>
                                <m:den>
                                  <m:r>
                                    <a:rPr lang="en-GB" sz="1400" i="1">
                                      <a:ln w="0">
                                        <a:noFill/>
                                      </a:ln>
                                      <a:solidFill>
                                        <a:sysClr val="windowText" lastClr="000000"/>
                                      </a:solidFill>
                                      <a:latin typeface="Cambria Math" panose="02040503050406030204" pitchFamily="18" charset="0"/>
                                    </a:rPr>
                                    <m:t>𝑀𝐿</m:t>
                                  </m:r>
                                </m:den>
                              </m:f>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mr>
                          <m:mr>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1</m:t>
                              </m:r>
                            </m:e>
                          </m:mr>
                          <m:mr>
                            <m:e>
                              <m:r>
                                <a:rPr lang="en-GB" sz="1400" i="1">
                                  <a:ln w="0">
                                    <a:noFill/>
                                  </a:ln>
                                  <a:solidFill>
                                    <a:sysClr val="windowText" lastClr="000000"/>
                                  </a:solidFill>
                                  <a:latin typeface="Cambria Math" panose="02040503050406030204" pitchFamily="18" charset="0"/>
                                </a:rPr>
                                <m:t>−</m:t>
                              </m:r>
                              <m:f>
                                <m:fPr>
                                  <m:ctrlPr>
                                    <a:rPr lang="en-GB" sz="1400" i="1">
                                      <a:ln w="0">
                                        <a:noFill/>
                                      </a:ln>
                                      <a:solidFill>
                                        <a:sysClr val="windowText" lastClr="000000"/>
                                      </a:solidFill>
                                      <a:latin typeface="Cambria Math" panose="02040503050406030204" pitchFamily="18" charset="0"/>
                                    </a:rPr>
                                  </m:ctrlPr>
                                </m:fPr>
                                <m:num>
                                  <m:r>
                                    <a:rPr lang="en-GB" sz="1400" i="1">
                                      <a:ln w="0">
                                        <a:noFill/>
                                      </a:ln>
                                      <a:solidFill>
                                        <a:sysClr val="windowText" lastClr="000000"/>
                                      </a:solidFill>
                                      <a:latin typeface="Cambria Math" panose="02040503050406030204" pitchFamily="18" charset="0"/>
                                    </a:rPr>
                                    <m:t>𝑚𝑔</m:t>
                                  </m:r>
                                </m:num>
                                <m:den>
                                  <m:r>
                                    <a:rPr lang="en-GB" sz="1400" i="1">
                                      <a:ln w="0">
                                        <a:noFill/>
                                      </a:ln>
                                      <a:solidFill>
                                        <a:sysClr val="windowText" lastClr="000000"/>
                                      </a:solidFill>
                                      <a:latin typeface="Cambria Math" panose="02040503050406030204" pitchFamily="18" charset="0"/>
                                    </a:rPr>
                                    <m:t>𝑀</m:t>
                                  </m:r>
                                </m:den>
                              </m:f>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mr>
                        </m:m>
                      </m:e>
                    </m:d>
                    <m:d>
                      <m:dPr>
                        <m:begChr m:val="["/>
                        <m:endChr m:val="]"/>
                        <m:ctrlPr>
                          <a:rPr lang="vi-VN" sz="1400" i="1">
                            <a:ln w="0">
                              <a:noFill/>
                            </a:ln>
                            <a:solidFill>
                              <a:sysClr val="windowText" lastClr="000000"/>
                            </a:solidFill>
                            <a:latin typeface="Cambria Math" panose="02040503050406030204" pitchFamily="18" charset="0"/>
                          </a:rPr>
                        </m:ctrlPr>
                      </m:dPr>
                      <m:e>
                        <m:m>
                          <m:mPr>
                            <m:mcs>
                              <m:mc>
                                <m:mcPr>
                                  <m:count m:val="1"/>
                                  <m:mcJc m:val="center"/>
                                </m:mcPr>
                              </m:mc>
                            </m:mcs>
                            <m:ctrlPr>
                              <a:rPr lang="vi-VN" sz="1400" i="1">
                                <a:ln w="0">
                                  <a:noFill/>
                                </a:ln>
                                <a:solidFill>
                                  <a:sysClr val="windowText" lastClr="000000"/>
                                </a:solidFill>
                                <a:latin typeface="Cambria Math" panose="02040503050406030204" pitchFamily="18" charset="0"/>
                              </a:rPr>
                            </m:ctrlPr>
                          </m:mPr>
                          <m:mr>
                            <m:e>
                              <m:m>
                                <m:mPr>
                                  <m:mcs>
                                    <m:mc>
                                      <m:mcPr>
                                        <m:count m:val="1"/>
                                        <m:mcJc m:val="center"/>
                                      </m:mcPr>
                                    </m:mc>
                                  </m:mcs>
                                  <m:ctrlPr>
                                    <a:rPr lang="vi-VN" sz="1400" i="1">
                                      <a:ln w="0">
                                        <a:noFill/>
                                      </a:ln>
                                      <a:solidFill>
                                        <a:sysClr val="windowText" lastClr="000000"/>
                                      </a:solidFill>
                                      <a:latin typeface="Cambria Math" panose="02040503050406030204" pitchFamily="18" charset="0"/>
                                    </a:rPr>
                                  </m:ctrlPr>
                                </m:mPr>
                                <m:mr>
                                  <m:e>
                                    <m:r>
                                      <a:rPr lang="vi-VN" sz="1400" i="1">
                                        <a:ln w="0">
                                          <a:noFill/>
                                        </a:ln>
                                        <a:solidFill>
                                          <a:sysClr val="windowText" lastClr="000000"/>
                                        </a:solidFill>
                                        <a:latin typeface="Cambria Math" panose="02040503050406030204" pitchFamily="18" charset="0"/>
                                      </a:rPr>
                                      <m:t>𝜃</m:t>
                                    </m:r>
                                  </m:e>
                                </m:mr>
                                <m:mr>
                                  <m:e>
                                    <m:acc>
                                      <m:accPr>
                                        <m:chr m:val="̇"/>
                                        <m:ctrlPr>
                                          <a:rPr lang="vi-VN" sz="1400" i="1">
                                            <a:ln w="0">
                                              <a:noFill/>
                                            </a:ln>
                                            <a:solidFill>
                                              <a:sysClr val="windowText" lastClr="000000"/>
                                            </a:solidFill>
                                            <a:latin typeface="Cambria Math" panose="02040503050406030204" pitchFamily="18" charset="0"/>
                                          </a:rPr>
                                        </m:ctrlPr>
                                      </m:accPr>
                                      <m:e>
                                        <m:r>
                                          <m:rPr>
                                            <m:brk m:alnAt="7"/>
                                          </m:rPr>
                                          <a:rPr lang="vi-VN" sz="1400" i="1">
                                            <a:ln w="0">
                                              <a:noFill/>
                                            </a:ln>
                                            <a:solidFill>
                                              <a:sysClr val="windowText" lastClr="000000"/>
                                            </a:solidFill>
                                            <a:latin typeface="Cambria Math" panose="02040503050406030204" pitchFamily="18" charset="0"/>
                                          </a:rPr>
                                          <m:t>𝜃</m:t>
                                        </m:r>
                                      </m:e>
                                    </m:acc>
                                  </m:e>
                                </m:mr>
                              </m:m>
                            </m:e>
                          </m:mr>
                          <m:mr>
                            <m:e>
                              <m:m>
                                <m:mPr>
                                  <m:mcs>
                                    <m:mc>
                                      <m:mcPr>
                                        <m:count m:val="1"/>
                                        <m:mcJc m:val="center"/>
                                      </m:mcPr>
                                    </m:mc>
                                  </m:mcs>
                                  <m:ctrlPr>
                                    <a:rPr lang="vi-VN" sz="1400" i="1">
                                      <a:ln w="0">
                                        <a:noFill/>
                                      </a:ln>
                                      <a:solidFill>
                                        <a:sysClr val="windowText" lastClr="000000"/>
                                      </a:solidFill>
                                      <a:latin typeface="Cambria Math" panose="02040503050406030204" pitchFamily="18" charset="0"/>
                                    </a:rPr>
                                  </m:ctrlPr>
                                </m:mPr>
                                <m:mr>
                                  <m:e>
                                    <m:r>
                                      <m:rPr>
                                        <m:sty m:val="p"/>
                                        <m:brk m:alnAt="7"/>
                                      </m:rPr>
                                      <a:rPr lang="vi-VN" sz="1400" i="1">
                                        <a:ln w="0">
                                          <a:noFill/>
                                        </a:ln>
                                        <a:solidFill>
                                          <a:sysClr val="windowText" lastClr="000000"/>
                                        </a:solidFill>
                                        <a:latin typeface="Cambria Math" panose="02040503050406030204" pitchFamily="18" charset="0"/>
                                      </a:rPr>
                                      <m:t>x</m:t>
                                    </m:r>
                                  </m:e>
                                </m:mr>
                                <m:mr>
                                  <m:e>
                                    <m:acc>
                                      <m:accPr>
                                        <m:chr m:val="̇"/>
                                        <m:ctrlPr>
                                          <a:rPr lang="vi-VN" sz="1400" i="1">
                                            <a:ln w="0">
                                              <a:noFill/>
                                            </a:ln>
                                            <a:solidFill>
                                              <a:sysClr val="windowText" lastClr="000000"/>
                                            </a:solidFill>
                                            <a:latin typeface="Cambria Math" panose="02040503050406030204" pitchFamily="18" charset="0"/>
                                          </a:rPr>
                                        </m:ctrlPr>
                                      </m:accPr>
                                      <m:e>
                                        <m:r>
                                          <m:rPr>
                                            <m:sty m:val="p"/>
                                          </m:rPr>
                                          <a:rPr lang="vi-VN" sz="1400" i="1">
                                            <a:ln w="0">
                                              <a:noFill/>
                                            </a:ln>
                                            <a:solidFill>
                                              <a:sysClr val="windowText" lastClr="000000"/>
                                            </a:solidFill>
                                            <a:latin typeface="Cambria Math" panose="02040503050406030204" pitchFamily="18" charset="0"/>
                                          </a:rPr>
                                          <m:t>x</m:t>
                                        </m:r>
                                      </m:e>
                                    </m:acc>
                                  </m:e>
                                </m:mr>
                              </m:m>
                            </m:e>
                          </m:mr>
                        </m:m>
                      </m:e>
                    </m:d>
                    <m:r>
                      <a:rPr lang="en-GB" sz="1400" i="1">
                        <a:ln w="0">
                          <a:noFill/>
                        </a:ln>
                        <a:solidFill>
                          <a:sysClr val="windowText" lastClr="000000"/>
                        </a:solidFill>
                        <a:latin typeface="Cambria Math" panose="02040503050406030204" pitchFamily="18" charset="0"/>
                      </a:rPr>
                      <m:t>+</m:t>
                    </m:r>
                    <m:d>
                      <m:dPr>
                        <m:begChr m:val="["/>
                        <m:endChr m:val="]"/>
                        <m:ctrlPr>
                          <a:rPr lang="en-GB" sz="1400" i="1">
                            <a:ln w="0">
                              <a:noFill/>
                            </a:ln>
                            <a:solidFill>
                              <a:sysClr val="windowText" lastClr="000000"/>
                            </a:solidFill>
                            <a:latin typeface="Cambria Math" panose="02040503050406030204" pitchFamily="18" charset="0"/>
                          </a:rPr>
                        </m:ctrlPr>
                      </m:dPr>
                      <m:e>
                        <m:m>
                          <m:mPr>
                            <m:mcs>
                              <m:mc>
                                <m:mcPr>
                                  <m:count m:val="1"/>
                                  <m:mcJc m:val="center"/>
                                </m:mcPr>
                              </m:mc>
                            </m:mcs>
                            <m:ctrlPr>
                              <a:rPr lang="en-GB" sz="1400" i="1">
                                <a:ln w="0">
                                  <a:noFill/>
                                </a:ln>
                                <a:solidFill>
                                  <a:sysClr val="windowText" lastClr="000000"/>
                                </a:solidFill>
                                <a:latin typeface="Cambria Math" panose="02040503050406030204" pitchFamily="18" charset="0"/>
                              </a:rPr>
                            </m:ctrlPr>
                          </m:mPr>
                          <m:mr>
                            <m:e>
                              <m:m>
                                <m:mPr>
                                  <m:mcs>
                                    <m:mc>
                                      <m:mcPr>
                                        <m:count m:val="1"/>
                                        <m:mcJc m:val="center"/>
                                      </m:mcPr>
                                    </m:mc>
                                  </m:mcs>
                                  <m:ctrlPr>
                                    <a:rPr lang="en-GB" sz="1400" i="1">
                                      <a:ln w="0">
                                        <a:noFill/>
                                      </a:ln>
                                      <a:solidFill>
                                        <a:sysClr val="windowText" lastClr="000000"/>
                                      </a:solidFill>
                                      <a:latin typeface="Cambria Math" panose="02040503050406030204" pitchFamily="18" charset="0"/>
                                    </a:rPr>
                                  </m:ctrlPr>
                                </m:mPr>
                                <m:mr>
                                  <m:e>
                                    <m:r>
                                      <a:rPr lang="vi-VN" sz="1400" i="1">
                                        <a:ln w="0">
                                          <a:noFill/>
                                        </a:ln>
                                        <a:solidFill>
                                          <a:sysClr val="windowText" lastClr="000000"/>
                                        </a:solidFill>
                                        <a:latin typeface="Cambria Math" panose="02040503050406030204" pitchFamily="18" charset="0"/>
                                      </a:rPr>
                                      <m:t>0</m:t>
                                    </m:r>
                                  </m:e>
                                </m:mr>
                                <m:mr>
                                  <m:e>
                                    <m:r>
                                      <a:rPr lang="vi-VN" sz="1400" i="1">
                                        <a:ln w="0">
                                          <a:noFill/>
                                        </a:ln>
                                        <a:solidFill>
                                          <a:sysClr val="windowText" lastClr="000000"/>
                                        </a:solidFill>
                                        <a:latin typeface="Cambria Math" panose="02040503050406030204" pitchFamily="18" charset="0"/>
                                      </a:rPr>
                                      <m:t>−</m:t>
                                    </m:r>
                                    <m:f>
                                      <m:fPr>
                                        <m:ctrlPr>
                                          <a:rPr lang="en-GB" sz="1400" i="1">
                                            <a:ln w="0">
                                              <a:noFill/>
                                            </a:ln>
                                            <a:solidFill>
                                              <a:sysClr val="windowText" lastClr="000000"/>
                                            </a:solidFill>
                                            <a:latin typeface="Cambria Math" panose="02040503050406030204" pitchFamily="18" charset="0"/>
                                          </a:rPr>
                                        </m:ctrlPr>
                                      </m:fPr>
                                      <m:num>
                                        <m:r>
                                          <a:rPr lang="vi-VN" sz="1400" i="1">
                                            <a:ln w="0">
                                              <a:noFill/>
                                            </a:ln>
                                            <a:solidFill>
                                              <a:sysClr val="windowText" lastClr="000000"/>
                                            </a:solidFill>
                                            <a:latin typeface="Cambria Math" panose="02040503050406030204" pitchFamily="18" charset="0"/>
                                          </a:rPr>
                                          <m:t>1</m:t>
                                        </m:r>
                                      </m:num>
                                      <m:den>
                                        <m:r>
                                          <a:rPr lang="vi-VN" sz="1400" i="1">
                                            <a:ln w="0">
                                              <a:noFill/>
                                            </a:ln>
                                            <a:solidFill>
                                              <a:sysClr val="windowText" lastClr="000000"/>
                                            </a:solidFill>
                                            <a:latin typeface="Cambria Math" panose="02040503050406030204" pitchFamily="18" charset="0"/>
                                          </a:rPr>
                                          <m:t>𝑀𝐿</m:t>
                                        </m:r>
                                      </m:den>
                                    </m:f>
                                  </m:e>
                                </m:mr>
                              </m:m>
                            </m:e>
                          </m:mr>
                          <m:mr>
                            <m:e>
                              <m:m>
                                <m:mPr>
                                  <m:mcs>
                                    <m:mc>
                                      <m:mcPr>
                                        <m:count m:val="1"/>
                                        <m:mcJc m:val="center"/>
                                      </m:mcPr>
                                    </m:mc>
                                  </m:mcs>
                                  <m:ctrlPr>
                                    <a:rPr lang="en-GB" sz="1400" i="1">
                                      <a:ln w="0">
                                        <a:noFill/>
                                      </a:ln>
                                      <a:solidFill>
                                        <a:sysClr val="windowText" lastClr="000000"/>
                                      </a:solidFill>
                                      <a:latin typeface="Cambria Math" panose="02040503050406030204" pitchFamily="18" charset="0"/>
                                    </a:rPr>
                                  </m:ctrlPr>
                                </m:mPr>
                                <m:mr>
                                  <m:e>
                                    <m:r>
                                      <a:rPr lang="vi-VN" sz="1400" i="1">
                                        <a:ln w="0">
                                          <a:noFill/>
                                        </a:ln>
                                        <a:solidFill>
                                          <a:sysClr val="windowText" lastClr="000000"/>
                                        </a:solidFill>
                                        <a:latin typeface="Cambria Math" panose="02040503050406030204" pitchFamily="18" charset="0"/>
                                      </a:rPr>
                                      <m:t>0</m:t>
                                    </m:r>
                                  </m:e>
                                </m:mr>
                                <m:mr>
                                  <m:e>
                                    <m:f>
                                      <m:fPr>
                                        <m:ctrlPr>
                                          <a:rPr lang="en-GB" sz="1400" i="1">
                                            <a:ln w="0">
                                              <a:noFill/>
                                            </a:ln>
                                            <a:solidFill>
                                              <a:sysClr val="windowText" lastClr="000000"/>
                                            </a:solidFill>
                                            <a:latin typeface="Cambria Math" panose="02040503050406030204" pitchFamily="18" charset="0"/>
                                          </a:rPr>
                                        </m:ctrlPr>
                                      </m:fPr>
                                      <m:num>
                                        <m:r>
                                          <a:rPr lang="vi-VN" sz="1400" i="1">
                                            <a:ln w="0">
                                              <a:noFill/>
                                            </a:ln>
                                            <a:solidFill>
                                              <a:sysClr val="windowText" lastClr="000000"/>
                                            </a:solidFill>
                                            <a:latin typeface="Cambria Math" panose="02040503050406030204" pitchFamily="18" charset="0"/>
                                          </a:rPr>
                                          <m:t>1</m:t>
                                        </m:r>
                                      </m:num>
                                      <m:den>
                                        <m:r>
                                          <a:rPr lang="vi-VN" sz="1400" i="1">
                                            <a:ln w="0">
                                              <a:noFill/>
                                            </a:ln>
                                            <a:solidFill>
                                              <a:sysClr val="windowText" lastClr="000000"/>
                                            </a:solidFill>
                                            <a:latin typeface="Cambria Math" panose="02040503050406030204" pitchFamily="18" charset="0"/>
                                          </a:rPr>
                                          <m:t>𝑀</m:t>
                                        </m:r>
                                      </m:den>
                                    </m:f>
                                  </m:e>
                                </m:mr>
                              </m:m>
                            </m:e>
                          </m:mr>
                        </m:m>
                      </m:e>
                    </m:d>
                  </m:oMath>
                </a14:m>
                <a:r>
                  <a:rPr lang="en-GB" sz="1400" i="1" dirty="0">
                    <a:ln w="0">
                      <a:noFill/>
                    </a:ln>
                    <a:solidFill>
                      <a:sysClr val="windowText" lastClr="000000"/>
                    </a:solidFill>
                  </a:rPr>
                  <a:t>u</a:t>
                </a:r>
              </a:p>
              <a:p>
                <a:pPr>
                  <a:spcAft>
                    <a:spcPts val="1000"/>
                  </a:spcAft>
                </a:pPr>
                <a14:m>
                  <m:oMathPara xmlns:m="http://schemas.openxmlformats.org/officeDocument/2006/math">
                    <m:oMathParaPr>
                      <m:jc m:val="centerGroup"/>
                    </m:oMathParaPr>
                    <m:oMath xmlns:m="http://schemas.openxmlformats.org/officeDocument/2006/math">
                      <m:r>
                        <a:rPr lang="ru-RU" sz="1400" i="1">
                          <a:ln w="0">
                            <a:noFill/>
                          </a:ln>
                          <a:solidFill>
                            <a:sysClr val="windowText" lastClr="000000"/>
                          </a:solidFill>
                          <a:latin typeface="Cambria Math" panose="02040503050406030204" pitchFamily="18" charset="0"/>
                        </a:rPr>
                        <m:t>𝑀</m:t>
                      </m:r>
                      <m:r>
                        <a:rPr lang="en-US" sz="1400" i="1">
                          <a:ln w="0">
                            <a:noFill/>
                          </a:ln>
                          <a:solidFill>
                            <a:sysClr val="windowText" lastClr="000000"/>
                          </a:solidFill>
                          <a:latin typeface="Cambria Math" panose="02040503050406030204" pitchFamily="18" charset="0"/>
                        </a:rPr>
                        <m:t>=2.4 </m:t>
                      </m:r>
                      <m:r>
                        <a:rPr lang="ru-RU" sz="1400" i="1">
                          <a:ln w="0">
                            <a:noFill/>
                          </a:ln>
                          <a:solidFill>
                            <a:sysClr val="windowText" lastClr="000000"/>
                          </a:solidFill>
                          <a:latin typeface="Cambria Math" panose="02040503050406030204" pitchFamily="18" charset="0"/>
                        </a:rPr>
                        <m:t>кг, </m:t>
                      </m:r>
                      <m:r>
                        <a:rPr lang="en-GB" sz="1400" i="1">
                          <a:ln w="0">
                            <a:noFill/>
                          </a:ln>
                          <a:solidFill>
                            <a:sysClr val="windowText" lastClr="000000"/>
                          </a:solidFill>
                          <a:latin typeface="Cambria Math" panose="02040503050406030204" pitchFamily="18" charset="0"/>
                        </a:rPr>
                        <m:t>𝑚</m:t>
                      </m:r>
                      <m:r>
                        <a:rPr lang="en-GB" sz="1400" i="1">
                          <a:ln w="0">
                            <a:noFill/>
                          </a:ln>
                          <a:solidFill>
                            <a:sysClr val="windowText" lastClr="000000"/>
                          </a:solidFill>
                          <a:latin typeface="Cambria Math" panose="02040503050406030204" pitchFamily="18" charset="0"/>
                        </a:rPr>
                        <m:t>=0.23 кг, </m:t>
                      </m:r>
                      <m:r>
                        <a:rPr lang="en-GB" sz="1400" i="1">
                          <a:ln w="0">
                            <a:noFill/>
                          </a:ln>
                          <a:solidFill>
                            <a:sysClr val="windowText" lastClr="000000"/>
                          </a:solidFill>
                          <a:latin typeface="Cambria Math" panose="02040503050406030204" pitchFamily="18" charset="0"/>
                        </a:rPr>
                        <m:t>𝑔</m:t>
                      </m:r>
                      <m:r>
                        <a:rPr lang="en-GB" sz="1400" i="1">
                          <a:ln w="0">
                            <a:noFill/>
                          </a:ln>
                          <a:solidFill>
                            <a:sysClr val="windowText" lastClr="000000"/>
                          </a:solidFill>
                          <a:latin typeface="Cambria Math" panose="02040503050406030204" pitchFamily="18" charset="0"/>
                        </a:rPr>
                        <m:t>=9.81</m:t>
                      </m:r>
                      <m:f>
                        <m:fPr>
                          <m:ctrlPr>
                            <a:rPr lang="en-GB" sz="1400" i="1">
                              <a:ln w="0">
                                <a:noFill/>
                              </a:ln>
                              <a:solidFill>
                                <a:sysClr val="windowText" lastClr="000000"/>
                              </a:solidFill>
                              <a:latin typeface="Cambria Math" panose="02040503050406030204" pitchFamily="18" charset="0"/>
                            </a:rPr>
                          </m:ctrlPr>
                        </m:fPr>
                        <m:num>
                          <m:r>
                            <a:rPr lang="ru-RU" sz="1400" i="1">
                              <a:ln w="0">
                                <a:noFill/>
                              </a:ln>
                              <a:solidFill>
                                <a:sysClr val="windowText" lastClr="000000"/>
                              </a:solidFill>
                              <a:latin typeface="Cambria Math" panose="02040503050406030204" pitchFamily="18" charset="0"/>
                            </a:rPr>
                            <m:t>м</m:t>
                          </m:r>
                        </m:num>
                        <m:den>
                          <m:sSup>
                            <m:sSupPr>
                              <m:ctrlPr>
                                <a:rPr lang="en-GB" sz="1400" i="1">
                                  <a:ln w="0">
                                    <a:noFill/>
                                  </a:ln>
                                  <a:solidFill>
                                    <a:sysClr val="windowText" lastClr="000000"/>
                                  </a:solidFill>
                                  <a:latin typeface="Cambria Math" panose="02040503050406030204" pitchFamily="18" charset="0"/>
                                </a:rPr>
                              </m:ctrlPr>
                            </m:sSupPr>
                            <m:e>
                              <m:r>
                                <a:rPr lang="ru-RU" sz="1400" i="1">
                                  <a:ln w="0">
                                    <a:noFill/>
                                  </a:ln>
                                  <a:solidFill>
                                    <a:sysClr val="windowText" lastClr="000000"/>
                                  </a:solidFill>
                                  <a:latin typeface="Cambria Math" panose="02040503050406030204" pitchFamily="18" charset="0"/>
                                </a:rPr>
                                <m:t>с</m:t>
                              </m:r>
                            </m:e>
                            <m:sup>
                              <m:r>
                                <a:rPr lang="en-US" sz="1400" i="1">
                                  <a:ln w="0">
                                    <a:noFill/>
                                  </a:ln>
                                  <a:solidFill>
                                    <a:sysClr val="windowText" lastClr="000000"/>
                                  </a:solidFill>
                                  <a:latin typeface="Cambria Math" panose="02040503050406030204" pitchFamily="18" charset="0"/>
                                </a:rPr>
                                <m:t>2</m:t>
                              </m:r>
                            </m:sup>
                          </m:sSup>
                        </m:den>
                      </m:f>
                      <m:r>
                        <a:rPr lang="en-US" sz="1400" i="1">
                          <a:ln w="0">
                            <a:noFill/>
                          </a:ln>
                          <a:solidFill>
                            <a:sysClr val="windowText" lastClr="000000"/>
                          </a:solidFill>
                          <a:latin typeface="Cambria Math" panose="02040503050406030204" pitchFamily="18" charset="0"/>
                        </a:rPr>
                        <m:t>, </m:t>
                      </m:r>
                      <m:r>
                        <a:rPr lang="en-US" sz="1400" i="1">
                          <a:ln w="0">
                            <a:noFill/>
                          </a:ln>
                          <a:solidFill>
                            <a:sysClr val="windowText" lastClr="000000"/>
                          </a:solidFill>
                          <a:latin typeface="Cambria Math" panose="02040503050406030204" pitchFamily="18" charset="0"/>
                        </a:rPr>
                        <m:t>𝐿</m:t>
                      </m:r>
                      <m:r>
                        <a:rPr lang="en-US" sz="1400" i="1">
                          <a:ln w="0">
                            <a:noFill/>
                          </a:ln>
                          <a:solidFill>
                            <a:sysClr val="windowText" lastClr="000000"/>
                          </a:solidFill>
                          <a:latin typeface="Cambria Math" panose="02040503050406030204" pitchFamily="18" charset="0"/>
                        </a:rPr>
                        <m:t>=0.46 м</m:t>
                      </m:r>
                    </m:oMath>
                  </m:oMathPara>
                </a14:m>
                <a:endParaRPr lang="ru-RU" sz="1400" i="1" dirty="0">
                  <a:ln w="0">
                    <a:noFill/>
                  </a:ln>
                  <a:solidFill>
                    <a:sysClr val="windowText" lastClr="000000"/>
                  </a:solidFill>
                </a:endParaRPr>
              </a:p>
              <a:p>
                <a:pPr>
                  <a:spcAft>
                    <a:spcPts val="1000"/>
                  </a:spcAft>
                </a:pPr>
                <a:r>
                  <a:rPr lang="ru-RU" sz="1400" i="1" dirty="0">
                    <a:ln w="0">
                      <a:noFill/>
                    </a:ln>
                    <a:solidFill>
                      <a:sysClr val="windowText" lastClr="000000"/>
                    </a:solidFill>
                  </a:rPr>
                  <a:t>Цель: </a:t>
                </a:r>
                <a:r>
                  <a:rPr lang="ru-RU" sz="1200" b="0" i="0" dirty="0">
                    <a:solidFill>
                      <a:srgbClr val="202124"/>
                    </a:solidFill>
                    <a:effectLst/>
                    <a:highlight>
                      <a:srgbClr val="FFFFFF"/>
                    </a:highlight>
                    <a:latin typeface="Roboto" panose="02000000000000000000" pitchFamily="2" charset="0"/>
                  </a:rPr>
                  <a:t>Стабилизировать систему и минимизировать функционал качества</a:t>
                </a:r>
                <a:endParaRPr lang="ru-RU" sz="1400" i="1" dirty="0">
                  <a:ln w="0">
                    <a:noFill/>
                  </a:ln>
                  <a:solidFill>
                    <a:sysClr val="windowText" lastClr="000000"/>
                  </a:solidFill>
                </a:endParaRPr>
              </a:p>
              <a:p>
                <a:pPr>
                  <a:spcAft>
                    <a:spcPts val="1000"/>
                  </a:spcAft>
                </a:pPr>
                <a:r>
                  <a:rPr lang="ru-RU" sz="1200" b="0" i="0" dirty="0">
                    <a:solidFill>
                      <a:srgbClr val="202124"/>
                    </a:solidFill>
                    <a:effectLst/>
                    <a:highlight>
                      <a:srgbClr val="FFFFFF"/>
                    </a:highlight>
                    <a:latin typeface="Roboto" panose="02000000000000000000" pitchFamily="2" charset="0"/>
                  </a:rPr>
                  <a:t>Весовые матрицы функционала качества:</a:t>
                </a:r>
                <a:endParaRPr lang="vi-VN" sz="1400" i="1" dirty="0">
                  <a:ln w="0">
                    <a:noFill/>
                  </a:ln>
                  <a:solidFill>
                    <a:sysClr val="windowText" lastClr="000000"/>
                  </a:solidFill>
                </a:endParaRPr>
              </a:p>
              <a:p>
                <a:pPr algn="ctr">
                  <a:lnSpc>
                    <a:spcPct val="115000"/>
                  </a:lnSpc>
                  <a:spcAft>
                    <a:spcPts val="1000"/>
                  </a:spcAft>
                </a:pPr>
                <a14:m>
                  <m:oMathPara xmlns:m="http://schemas.openxmlformats.org/officeDocument/2006/math">
                    <m:oMathParaPr>
                      <m:jc m:val="centerGroup"/>
                    </m:oMathParaPr>
                    <m:oMath xmlns:m="http://schemas.openxmlformats.org/officeDocument/2006/math">
                      <m:r>
                        <a:rPr lang="ru-RU" sz="1400" i="1">
                          <a:ln w="0">
                            <a:noFill/>
                          </a:ln>
                          <a:solidFill>
                            <a:sysClr val="windowText" lastClr="000000"/>
                          </a:solidFill>
                          <a:latin typeface="Cambria Math" panose="02040503050406030204" pitchFamily="18" charset="0"/>
                        </a:rPr>
                        <m:t>𝑄</m:t>
                      </m:r>
                      <m:r>
                        <a:rPr lang="en-GB" sz="1400" i="1">
                          <a:ln w="0">
                            <a:noFill/>
                          </a:ln>
                          <a:solidFill>
                            <a:sysClr val="windowText" lastClr="000000"/>
                          </a:solidFill>
                          <a:latin typeface="Cambria Math" panose="02040503050406030204" pitchFamily="18" charset="0"/>
                        </a:rPr>
                        <m:t>=</m:t>
                      </m:r>
                      <m:d>
                        <m:dPr>
                          <m:begChr m:val="["/>
                          <m:endChr m:val="]"/>
                          <m:ctrlPr>
                            <a:rPr lang="en-GB" sz="1400" i="1">
                              <a:ln w="0">
                                <a:noFill/>
                              </a:ln>
                              <a:solidFill>
                                <a:sysClr val="windowText" lastClr="000000"/>
                              </a:solidFill>
                              <a:latin typeface="Cambria Math" panose="02040503050406030204" pitchFamily="18" charset="0"/>
                            </a:rPr>
                          </m:ctrlPr>
                        </m:dPr>
                        <m:e>
                          <m:m>
                            <m:mPr>
                              <m:plcHide m:val="on"/>
                              <m:mcs>
                                <m:mc>
                                  <m:mcPr>
                                    <m:count m:val="4"/>
                                    <m:mcJc m:val="center"/>
                                  </m:mcPr>
                                </m:mc>
                              </m:mcs>
                              <m:ctrlPr>
                                <a:rPr lang="en-GB" sz="1400" i="1">
                                  <a:ln w="0">
                                    <a:noFill/>
                                  </a:ln>
                                  <a:solidFill>
                                    <a:sysClr val="windowText" lastClr="000000"/>
                                  </a:solidFill>
                                  <a:latin typeface="Cambria Math" panose="02040503050406030204" pitchFamily="18" charset="0"/>
                                </a:rPr>
                              </m:ctrlPr>
                            </m:mPr>
                            <m:mr>
                              <m:e>
                                <m:r>
                                  <a:rPr lang="en-GB" sz="1400" i="1">
                                    <a:ln w="0">
                                      <a:noFill/>
                                    </a:ln>
                                    <a:solidFill>
                                      <a:sysClr val="windowText" lastClr="000000"/>
                                    </a:solidFill>
                                    <a:latin typeface="Cambria Math" panose="02040503050406030204" pitchFamily="18" charset="0"/>
                                  </a:rPr>
                                  <m:t>1</m:t>
                                </m:r>
                              </m:e>
                              <m:e>
                                <m:r>
                                  <a:rPr lang="en-GB" sz="1400" i="1">
                                    <a:ln w="0">
                                      <a:noFill/>
                                    </a:ln>
                                    <a:solidFill>
                                      <a:sysClr val="windowText" lastClr="000000"/>
                                    </a:solidFill>
                                    <a:latin typeface="Cambria Math" panose="02040503050406030204" pitchFamily="18" charset="0"/>
                                  </a:rPr>
                                  <m:t>0.1</m:t>
                                </m:r>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mr>
                            <m:mr>
                              <m:e>
                                <m:r>
                                  <a:rPr lang="en-GB" sz="1400" i="1">
                                    <a:ln w="0">
                                      <a:noFill/>
                                    </a:ln>
                                    <a:solidFill>
                                      <a:sysClr val="windowText" lastClr="000000"/>
                                    </a:solidFill>
                                    <a:latin typeface="Cambria Math" panose="02040503050406030204" pitchFamily="18" charset="0"/>
                                  </a:rPr>
                                  <m:t>0.1</m:t>
                                </m:r>
                              </m:e>
                              <m:e>
                                <m:r>
                                  <a:rPr lang="en-GB" sz="1400" i="1">
                                    <a:ln w="0">
                                      <a:noFill/>
                                    </a:ln>
                                    <a:solidFill>
                                      <a:sysClr val="windowText" lastClr="000000"/>
                                    </a:solidFill>
                                    <a:latin typeface="Cambria Math" panose="02040503050406030204" pitchFamily="18" charset="0"/>
                                  </a:rPr>
                                  <m:t>1</m:t>
                                </m:r>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mr>
                            <m:mr>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1</m:t>
                                </m:r>
                              </m:e>
                              <m:e>
                                <m:r>
                                  <a:rPr lang="en-GB" sz="1400" i="1">
                                    <a:ln w="0">
                                      <a:noFill/>
                                    </a:ln>
                                    <a:solidFill>
                                      <a:sysClr val="windowText" lastClr="000000"/>
                                    </a:solidFill>
                                    <a:latin typeface="Cambria Math" panose="02040503050406030204" pitchFamily="18" charset="0"/>
                                  </a:rPr>
                                  <m:t>0.1</m:t>
                                </m:r>
                              </m:e>
                            </m:mr>
                            <m:mr>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m:t>
                                </m:r>
                              </m:e>
                              <m:e>
                                <m:r>
                                  <a:rPr lang="en-GB" sz="1400" i="1">
                                    <a:ln w="0">
                                      <a:noFill/>
                                    </a:ln>
                                    <a:solidFill>
                                      <a:sysClr val="windowText" lastClr="000000"/>
                                    </a:solidFill>
                                    <a:latin typeface="Cambria Math" panose="02040503050406030204" pitchFamily="18" charset="0"/>
                                  </a:rPr>
                                  <m:t>0.1</m:t>
                                </m:r>
                              </m:e>
                              <m:e>
                                <m:r>
                                  <a:rPr lang="en-GB" sz="1400" i="1">
                                    <a:ln w="0">
                                      <a:noFill/>
                                    </a:ln>
                                    <a:solidFill>
                                      <a:sysClr val="windowText" lastClr="000000"/>
                                    </a:solidFill>
                                    <a:latin typeface="Cambria Math" panose="02040503050406030204" pitchFamily="18" charset="0"/>
                                  </a:rPr>
                                  <m:t>1</m:t>
                                </m:r>
                              </m:e>
                            </m:mr>
                          </m:m>
                        </m:e>
                      </m:d>
                      <m:r>
                        <a:rPr lang="en-GB" sz="1400" i="1">
                          <a:ln w="0">
                            <a:noFill/>
                          </a:ln>
                          <a:solidFill>
                            <a:sysClr val="windowText" lastClr="000000"/>
                          </a:solidFill>
                          <a:latin typeface="Cambria Math" panose="02040503050406030204" pitchFamily="18" charset="0"/>
                        </a:rPr>
                        <m:t>, </m:t>
                      </m:r>
                      <m:r>
                        <a:rPr lang="en-GB" sz="1400" i="1">
                          <a:ln w="0">
                            <a:noFill/>
                          </a:ln>
                          <a:solidFill>
                            <a:sysClr val="windowText" lastClr="000000"/>
                          </a:solidFill>
                          <a:latin typeface="Cambria Math" panose="02040503050406030204" pitchFamily="18" charset="0"/>
                        </a:rPr>
                        <m:t>𝑅</m:t>
                      </m:r>
                      <m:r>
                        <a:rPr lang="en-GB" sz="1400" i="1">
                          <a:ln w="0">
                            <a:noFill/>
                          </a:ln>
                          <a:solidFill>
                            <a:sysClr val="windowText" lastClr="000000"/>
                          </a:solidFill>
                          <a:latin typeface="Cambria Math" panose="02040503050406030204" pitchFamily="18" charset="0"/>
                        </a:rPr>
                        <m:t>=1 </m:t>
                      </m:r>
                    </m:oMath>
                  </m:oMathPara>
                </a14:m>
                <a:endParaRPr lang="vi-VN" sz="1400" i="1" dirty="0">
                  <a:ln w="0">
                    <a:noFill/>
                  </a:ln>
                  <a:solidFill>
                    <a:sysClr val="windowText" lastClr="000000"/>
                  </a:solidFill>
                </a:endParaRPr>
              </a:p>
              <a:p>
                <a:pPr algn="just">
                  <a:lnSpc>
                    <a:spcPct val="115000"/>
                  </a:lnSpc>
                  <a:spcAft>
                    <a:spcPts val="1000"/>
                  </a:spcAft>
                </a:pPr>
                <a:r>
                  <a:rPr lang="ru-RU" sz="1400" i="1" dirty="0">
                    <a:ln w="0">
                      <a:noFill/>
                    </a:ln>
                    <a:solidFill>
                      <a:srgbClr val="FF0000"/>
                    </a:solidFill>
                  </a:rPr>
                  <a:t>Матрица оптимального регулятора</a:t>
                </a:r>
                <a:endParaRPr lang="en-GB" sz="1400" i="1" dirty="0">
                  <a:ln w="0">
                    <a:noFill/>
                  </a:ln>
                  <a:solidFill>
                    <a:srgbClr val="FF0000"/>
                  </a:solidFill>
                </a:endParaRPr>
              </a:p>
              <a:p>
                <a:pPr>
                  <a:spcAft>
                    <a:spcPts val="1000"/>
                  </a:spcAft>
                </a:pPr>
                <a14:m>
                  <m:oMathPara xmlns:m="http://schemas.openxmlformats.org/officeDocument/2006/math">
                    <m:oMathParaPr>
                      <m:jc m:val="centerGroup"/>
                    </m:oMathParaPr>
                    <m:oMath xmlns:m="http://schemas.openxmlformats.org/officeDocument/2006/math">
                      <m:r>
                        <m:rPr>
                          <m:sty m:val="p"/>
                        </m:rPr>
                        <a:rPr lang="vi-VN" sz="1400" i="1" dirty="0">
                          <a:ln w="0">
                            <a:noFill/>
                          </a:ln>
                          <a:solidFill>
                            <a:sysClr val="windowText" lastClr="000000"/>
                          </a:solidFill>
                          <a:latin typeface="Cambria Math" panose="02040503050406030204" pitchFamily="18" charset="0"/>
                        </a:rPr>
                        <m:t>K</m:t>
                      </m:r>
                      <m:r>
                        <a:rPr lang="vi-VN" sz="1400" i="1" dirty="0">
                          <a:ln w="0">
                            <a:noFill/>
                          </a:ln>
                          <a:solidFill>
                            <a:sysClr val="windowText" lastClr="000000"/>
                          </a:solidFill>
                          <a:latin typeface="Cambria Math" panose="02040503050406030204" pitchFamily="18" charset="0"/>
                        </a:rPr>
                        <m:t>=</m:t>
                      </m:r>
                      <m:d>
                        <m:dPr>
                          <m:begChr m:val="["/>
                          <m:endChr m:val="]"/>
                          <m:ctrlPr>
                            <a:rPr lang="en-GB" sz="1400" i="1">
                              <a:ln w="0">
                                <a:noFill/>
                              </a:ln>
                              <a:solidFill>
                                <a:sysClr val="windowText" lastClr="000000"/>
                              </a:solidFill>
                              <a:latin typeface="Cambria Math" panose="02040503050406030204" pitchFamily="18" charset="0"/>
                            </a:rPr>
                          </m:ctrlPr>
                        </m:dPr>
                        <m:e>
                          <m:m>
                            <m:mPr>
                              <m:plcHide m:val="on"/>
                              <m:mcs>
                                <m:mc>
                                  <m:mcPr>
                                    <m:count m:val="4"/>
                                    <m:mcJc m:val="center"/>
                                  </m:mcPr>
                                </m:mc>
                              </m:mcs>
                              <m:ctrlPr>
                                <a:rPr lang="en-GB" sz="1400" i="1">
                                  <a:ln w="0">
                                    <a:noFill/>
                                  </a:ln>
                                  <a:solidFill>
                                    <a:sysClr val="windowText" lastClr="000000"/>
                                  </a:solidFill>
                                  <a:latin typeface="Cambria Math" panose="02040503050406030204" pitchFamily="18" charset="0"/>
                                </a:rPr>
                              </m:ctrlPr>
                            </m:mPr>
                            <m:mr>
                              <m:e>
                                <m:r>
                                  <a:rPr lang="ru-RU" sz="1400" i="1">
                                    <a:ln w="0">
                                      <a:noFill/>
                                    </a:ln>
                                    <a:solidFill>
                                      <a:sysClr val="windowText" lastClr="000000"/>
                                    </a:solidFill>
                                    <a:latin typeface="Cambria Math" panose="02040503050406030204" pitchFamily="18" charset="0"/>
                                  </a:rPr>
                                  <m:t>−62.7</m:t>
                                </m:r>
                              </m:e>
                              <m:e>
                                <m:r>
                                  <a:rPr lang="ru-RU" sz="1400" i="1">
                                    <a:ln w="0">
                                      <a:noFill/>
                                    </a:ln>
                                    <a:solidFill>
                                      <a:sysClr val="windowText" lastClr="000000"/>
                                    </a:solidFill>
                                    <a:latin typeface="Cambria Math" panose="02040503050406030204" pitchFamily="18" charset="0"/>
                                  </a:rPr>
                                  <m:t>−13.1</m:t>
                                </m:r>
                              </m:e>
                              <m:e>
                                <m:r>
                                  <a:rPr lang="ru-RU" sz="1400" i="1">
                                    <a:ln w="0">
                                      <a:noFill/>
                                    </a:ln>
                                    <a:solidFill>
                                      <a:sysClr val="windowText" lastClr="000000"/>
                                    </a:solidFill>
                                    <a:latin typeface="Cambria Math" panose="02040503050406030204" pitchFamily="18" charset="0"/>
                                  </a:rPr>
                                  <m:t>−1.0</m:t>
                                </m:r>
                              </m:e>
                              <m:e>
                                <m:r>
                                  <a:rPr lang="ru-RU" sz="1400" i="1">
                                    <a:ln w="0">
                                      <a:noFill/>
                                    </a:ln>
                                    <a:solidFill>
                                      <a:sysClr val="windowText" lastClr="000000"/>
                                    </a:solidFill>
                                    <a:latin typeface="Cambria Math" panose="02040503050406030204" pitchFamily="18" charset="0"/>
                                  </a:rPr>
                                  <m:t>−2.92</m:t>
                                </m:r>
                              </m:e>
                            </m:mr>
                          </m:m>
                        </m:e>
                      </m:d>
                    </m:oMath>
                  </m:oMathPara>
                </a14:m>
                <a:endParaRPr lang="en-GB" sz="1400" i="1" dirty="0">
                  <a:ln w="0">
                    <a:noFill/>
                  </a:ln>
                  <a:solidFill>
                    <a:sysClr val="windowText" lastClr="000000"/>
                  </a:solidFill>
                </a:endParaRPr>
              </a:p>
            </p:txBody>
          </p:sp>
        </mc:Choice>
        <mc:Fallback xmlns="">
          <p:sp>
            <p:nvSpPr>
              <p:cNvPr id="4" name="Объект 3">
                <a:extLst>
                  <a:ext uri="{FF2B5EF4-FFF2-40B4-BE49-F238E27FC236}">
                    <a16:creationId xmlns:a16="http://schemas.microsoft.com/office/drawing/2014/main" id="{252785E2-6F82-0CCD-C0EB-3C0813645F8D}"/>
                  </a:ext>
                </a:extLst>
              </p:cNvPr>
              <p:cNvSpPr>
                <a:spLocks noGrp="1" noRot="1" noChangeAspect="1" noMove="1" noResize="1" noEditPoints="1" noAdjustHandles="1" noChangeArrowheads="1" noChangeShapeType="1" noTextEdit="1"/>
              </p:cNvSpPr>
              <p:nvPr>
                <p:ph sz="half" idx="1"/>
              </p:nvPr>
            </p:nvSpPr>
            <p:spPr>
              <a:xfrm>
                <a:off x="255842" y="500441"/>
                <a:ext cx="4711013" cy="4595264"/>
              </a:xfrm>
              <a:blipFill>
                <a:blip r:embed="rId3"/>
                <a:stretch>
                  <a:fillRect l="-129"/>
                </a:stretch>
              </a:blipFill>
            </p:spPr>
            <p:txBody>
              <a:bodyPr/>
              <a:lstStyle/>
              <a:p>
                <a:r>
                  <a:rPr lang="ru-RU">
                    <a:noFill/>
                  </a:rPr>
                  <a:t> </a:t>
                </a:r>
              </a:p>
            </p:txBody>
          </p:sp>
        </mc:Fallback>
      </mc:AlternateContent>
      <p:pic>
        <p:nvPicPr>
          <p:cNvPr id="7" name="Рисунок 6" descr="Изображение выглядит как текст, диаграмма, График, линия&#10;&#10;Автоматически созданное описание">
            <a:extLst>
              <a:ext uri="{FF2B5EF4-FFF2-40B4-BE49-F238E27FC236}">
                <a16:creationId xmlns:a16="http://schemas.microsoft.com/office/drawing/2014/main" id="{7EDB3A08-96A1-DD54-8BEA-0ED6462FEB32}"/>
              </a:ext>
            </a:extLst>
          </p:cNvPr>
          <p:cNvPicPr>
            <a:picLocks noChangeAspect="1"/>
          </p:cNvPicPr>
          <p:nvPr/>
        </p:nvPicPr>
        <p:blipFill>
          <a:blip r:embed="rId4"/>
          <a:stretch>
            <a:fillRect/>
          </a:stretch>
        </p:blipFill>
        <p:spPr>
          <a:xfrm>
            <a:off x="5046803" y="468902"/>
            <a:ext cx="3764688" cy="2264461"/>
          </a:xfrm>
          <a:prstGeom prst="rect">
            <a:avLst/>
          </a:prstGeom>
        </p:spPr>
      </p:pic>
      <p:pic>
        <p:nvPicPr>
          <p:cNvPr id="8" name="Рисунок 7" descr="Изображение выглядит как текст, диаграмма, линия, График&#10;&#10;Автоматически созданное описание">
            <a:extLst>
              <a:ext uri="{FF2B5EF4-FFF2-40B4-BE49-F238E27FC236}">
                <a16:creationId xmlns:a16="http://schemas.microsoft.com/office/drawing/2014/main" id="{052E6965-2848-872D-76A6-57244599A30C}"/>
              </a:ext>
            </a:extLst>
          </p:cNvPr>
          <p:cNvPicPr>
            <a:picLocks noChangeAspect="1"/>
          </p:cNvPicPr>
          <p:nvPr/>
        </p:nvPicPr>
        <p:blipFill>
          <a:blip r:embed="rId5"/>
          <a:stretch>
            <a:fillRect/>
          </a:stretch>
        </p:blipFill>
        <p:spPr>
          <a:xfrm>
            <a:off x="5046803" y="2823089"/>
            <a:ext cx="3764688" cy="2272616"/>
          </a:xfrm>
          <a:prstGeom prst="rect">
            <a:avLst/>
          </a:prstGeom>
        </p:spPr>
      </p:pic>
      <p:pic>
        <p:nvPicPr>
          <p:cNvPr id="6" name="Рисунок 5"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BC579DA8-7880-750B-7428-6B18C5ED8284}"/>
              </a:ext>
            </a:extLst>
          </p:cNvPr>
          <p:cNvPicPr>
            <a:picLocks noChangeAspect="1"/>
          </p:cNvPicPr>
          <p:nvPr/>
        </p:nvPicPr>
        <p:blipFill>
          <a:blip r:embed="rId6"/>
          <a:stretch>
            <a:fillRect/>
          </a:stretch>
        </p:blipFill>
        <p:spPr>
          <a:xfrm>
            <a:off x="7683289" y="-70367"/>
            <a:ext cx="1369756" cy="540000"/>
          </a:xfrm>
          <a:prstGeom prst="rect">
            <a:avLst/>
          </a:prstGeom>
        </p:spPr>
      </p:pic>
    </p:spTree>
    <p:extLst>
      <p:ext uri="{BB962C8B-B14F-4D97-AF65-F5344CB8AC3E}">
        <p14:creationId xmlns:p14="http://schemas.microsoft.com/office/powerpoint/2010/main" val="419949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F99C90-7844-03D2-5F2E-7DF1E3D5CF39}"/>
              </a:ext>
            </a:extLst>
          </p:cNvPr>
          <p:cNvSpPr>
            <a:spLocks noGrp="1"/>
          </p:cNvSpPr>
          <p:nvPr>
            <p:ph type="title"/>
          </p:nvPr>
        </p:nvSpPr>
        <p:spPr>
          <a:xfrm>
            <a:off x="153713" y="110524"/>
            <a:ext cx="7626708" cy="391822"/>
          </a:xfrm>
        </p:spPr>
        <p:txBody>
          <a:bodyPr>
            <a:noAutofit/>
          </a:bodyPr>
          <a:lstStyle/>
          <a:p>
            <a:r>
              <a:rPr lang="ru-RU" sz="2400" dirty="0">
                <a:solidFill>
                  <a:schemeClr val="bg1"/>
                </a:solidFill>
              </a:rPr>
              <a:t>Оптимальный адаптивный регулятор для маятника</a:t>
            </a:r>
            <a:endParaRPr lang="en-GB" sz="2400" dirty="0">
              <a:solidFill>
                <a:schemeClr val="bg1"/>
              </a:solidFill>
            </a:endParaRPr>
          </a:p>
        </p:txBody>
      </p:sp>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906781A0-528B-9DFD-FF3E-834852A25BD9}"/>
                  </a:ext>
                </a:extLst>
              </p:cNvPr>
              <p:cNvSpPr/>
              <p:nvPr/>
            </p:nvSpPr>
            <p:spPr>
              <a:xfrm>
                <a:off x="344247" y="558966"/>
                <a:ext cx="3769896" cy="20127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ru-RU" sz="1400" dirty="0">
                    <a:solidFill>
                      <a:srgbClr val="FF0000"/>
                    </a:solidFill>
                  </a:rPr>
                  <a:t>Объект управления:</a:t>
                </a:r>
              </a:p>
              <a:p>
                <a:pPr algn="ctr"/>
                <a14:m>
                  <m:oMathPara xmlns:m="http://schemas.openxmlformats.org/officeDocument/2006/math">
                    <m:oMathParaPr>
                      <m:jc m:val="centerGroup"/>
                    </m:oMathParaPr>
                    <m:oMath xmlns:m="http://schemas.openxmlformats.org/officeDocument/2006/math">
                      <m:acc>
                        <m:accPr>
                          <m:chr m:val="̇"/>
                          <m:ctrlPr>
                            <a:rPr lang="en-GB" sz="1400" i="1" smtClean="0">
                              <a:effectLst/>
                              <a:latin typeface="Cambria Math" panose="02040503050406030204" pitchFamily="18" charset="0"/>
                              <a:cs typeface="Times New Roman" panose="02020603050405020304" pitchFamily="18" charset="0"/>
                            </a:rPr>
                          </m:ctrlPr>
                        </m:accPr>
                        <m:e>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x</m:t>
                          </m:r>
                        </m:e>
                      </m:acc>
                      <m: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GB" sz="1400" i="1">
                              <a:effectLst/>
                              <a:latin typeface="Cambria Math" panose="02040503050406030204" pitchFamily="18" charset="0"/>
                              <a:cs typeface="Times New Roman" panose="02020603050405020304" pitchFamily="18" charset="0"/>
                            </a:rPr>
                          </m:ctrlPr>
                        </m:dPr>
                        <m:e>
                          <m:m>
                            <m:mPr>
                              <m:mcs>
                                <m:mc>
                                  <m:mcPr>
                                    <m:count m:val="1"/>
                                    <m:mcJc m:val="center"/>
                                  </m:mcPr>
                                </m:mc>
                              </m:mcs>
                              <m:ctrlPr>
                                <a:rPr lang="en-GB" sz="1400" i="1">
                                  <a:effectLst/>
                                  <a:latin typeface="Cambria Math" panose="02040503050406030204" pitchFamily="18" charset="0"/>
                                  <a:cs typeface="Times New Roman" panose="02020603050405020304" pitchFamily="18" charset="0"/>
                                </a:rPr>
                              </m:ctrlPr>
                            </m:mPr>
                            <m:mr>
                              <m:e>
                                <m:acc>
                                  <m:accPr>
                                    <m:chr m:val="̇"/>
                                    <m:ctrlPr>
                                      <a:rPr lang="en-GB" sz="1400" i="1">
                                        <a:effectLst/>
                                        <a:latin typeface="Cambria Math" panose="02040503050406030204" pitchFamily="18" charset="0"/>
                                        <a:cs typeface="Times New Roman" panose="02020603050405020304" pitchFamily="18" charset="0"/>
                                      </a:rPr>
                                    </m:ctrlPr>
                                  </m:accPr>
                                  <m:e>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θ</m:t>
                                    </m:r>
                                  </m:e>
                                </m:acc>
                              </m:e>
                            </m:mr>
                            <m:mr>
                              <m:e>
                                <m:f>
                                  <m:fPr>
                                    <m:ctrlPr>
                                      <a:rPr lang="en-GB" sz="1400" i="1">
                                        <a:effectLst/>
                                        <a:latin typeface="Cambria Math" panose="02040503050406030204" pitchFamily="18" charset="0"/>
                                        <a:cs typeface="Times New Roman" panose="02020603050405020304" pitchFamily="18" charset="0"/>
                                      </a:rPr>
                                    </m:ctrlPr>
                                  </m:fPr>
                                  <m:num>
                                    <m: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mglsin</m:t>
                                    </m:r>
                                    <m:d>
                                      <m:dPr>
                                        <m:ctrlPr>
                                          <a:rPr lang="en-GB" sz="1400" i="1">
                                            <a:effectLst/>
                                            <a:latin typeface="Cambria Math" panose="02040503050406030204" pitchFamily="18" charset="0"/>
                                            <a:cs typeface="Times New Roman" panose="02020603050405020304" pitchFamily="18" charset="0"/>
                                          </a:rPr>
                                        </m:ctrlPr>
                                      </m:dPr>
                                      <m:e>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theta</m:t>
                                        </m:r>
                                      </m:e>
                                    </m:d>
                                    <m: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B</m:t>
                                    </m:r>
                                    <m:acc>
                                      <m:accPr>
                                        <m:chr m:val="̇"/>
                                        <m:ctrlPr>
                                          <a:rPr lang="en-GB" sz="1400" i="1">
                                            <a:effectLst/>
                                            <a:latin typeface="Cambria Math" panose="02040503050406030204" pitchFamily="18" charset="0"/>
                                            <a:cs typeface="Times New Roman" panose="02020603050405020304" pitchFamily="18" charset="0"/>
                                          </a:rPr>
                                        </m:ctrlPr>
                                      </m:accPr>
                                      <m:e>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θ</m:t>
                                        </m:r>
                                      </m:e>
                                    </m:acc>
                                  </m:num>
                                  <m:den>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m</m:t>
                                    </m:r>
                                    <m:sSup>
                                      <m:sSupPr>
                                        <m:ctrlPr>
                                          <a:rPr lang="en-GB" sz="1400" i="1">
                                            <a:effectLst/>
                                            <a:latin typeface="Cambria Math" panose="02040503050406030204" pitchFamily="18" charset="0"/>
                                            <a:cs typeface="Times New Roman" panose="02020603050405020304" pitchFamily="18" charset="0"/>
                                          </a:rPr>
                                        </m:ctrlPr>
                                      </m:sSupPr>
                                      <m:e>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l</m:t>
                                        </m:r>
                                      </m:e>
                                      <m:sup>
                                        <m: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2</m:t>
                                        </m:r>
                                      </m:sup>
                                    </m:sSup>
                                  </m:den>
                                </m:f>
                              </m:e>
                            </m:mr>
                          </m:m>
                        </m:e>
                      </m:d>
                      <m: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GB" sz="1400" i="1">
                              <a:effectLst/>
                              <a:latin typeface="Cambria Math" panose="02040503050406030204" pitchFamily="18" charset="0"/>
                              <a:cs typeface="Times New Roman" panose="02020603050405020304" pitchFamily="18" charset="0"/>
                            </a:rPr>
                          </m:ctrlPr>
                        </m:dPr>
                        <m:e>
                          <m:m>
                            <m:mPr>
                              <m:mcs>
                                <m:mc>
                                  <m:mcPr>
                                    <m:count m:val="1"/>
                                    <m:mcJc m:val="center"/>
                                  </m:mcPr>
                                </m:mc>
                              </m:mcs>
                              <m:ctrlPr>
                                <a:rPr lang="en-GB" sz="1400" i="1">
                                  <a:effectLst/>
                                  <a:latin typeface="Cambria Math" panose="02040503050406030204" pitchFamily="18" charset="0"/>
                                  <a:cs typeface="Times New Roman" panose="02020603050405020304" pitchFamily="18" charset="0"/>
                                </a:rPr>
                              </m:ctrlPr>
                            </m:mPr>
                            <m:mr>
                              <m:e>
                                <m: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0</m:t>
                                </m:r>
                              </m:e>
                            </m:mr>
                            <m:mr>
                              <m:e>
                                <m:f>
                                  <m:fPr>
                                    <m:ctrlPr>
                                      <a:rPr lang="en-GB" sz="1400" i="1">
                                        <a:effectLst/>
                                        <a:latin typeface="Cambria Math" panose="02040503050406030204" pitchFamily="18" charset="0"/>
                                        <a:cs typeface="Times New Roman" panose="02020603050405020304" pitchFamily="18" charset="0"/>
                                      </a:rPr>
                                    </m:ctrlPr>
                                  </m:fPr>
                                  <m:num>
                                    <m: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1</m:t>
                                    </m:r>
                                  </m:num>
                                  <m:den>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m</m:t>
                                    </m:r>
                                    <m:sSup>
                                      <m:sSupPr>
                                        <m:ctrlPr>
                                          <a:rPr lang="en-GB" sz="1400" i="1">
                                            <a:effectLst/>
                                            <a:latin typeface="Cambria Math" panose="02040503050406030204" pitchFamily="18" charset="0"/>
                                            <a:cs typeface="Times New Roman" panose="02020603050405020304" pitchFamily="18" charset="0"/>
                                          </a:rPr>
                                        </m:ctrlPr>
                                      </m:sSupPr>
                                      <m:e>
                                        <m:r>
                                          <m:rPr>
                                            <m:sty m:val="p"/>
                                          </m:rP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l</m:t>
                                        </m:r>
                                      </m:e>
                                      <m:sup>
                                        <m:r>
                                          <a:rPr lang="vi-VN" sz="1400" i="0" smtClean="0">
                                            <a:effectLst/>
                                            <a:latin typeface="Cambria Math" panose="02040503050406030204" pitchFamily="18" charset="0"/>
                                            <a:ea typeface="Calibri" panose="020F0502020204030204" pitchFamily="34" charset="0"/>
                                            <a:cs typeface="Times New Roman" panose="02020603050405020304" pitchFamily="18" charset="0"/>
                                          </a:rPr>
                                          <m:t>2</m:t>
                                        </m:r>
                                      </m:sup>
                                    </m:sSup>
                                  </m:den>
                                </m:f>
                              </m:e>
                            </m:mr>
                          </m:m>
                        </m:e>
                      </m:d>
                      <m:r>
                        <m:rPr>
                          <m:sty m:val="p"/>
                        </m:rPr>
                        <a:rPr lang="vi-VN" sz="1400" i="0" smtClean="0">
                          <a:effectLst/>
                          <a:latin typeface="Cambria Math" panose="02040503050406030204" pitchFamily="18" charset="0"/>
                          <a:ea typeface="Times New Roman" panose="02020603050405020304" pitchFamily="18" charset="0"/>
                          <a:cs typeface="Times New Roman" panose="02020603050405020304" pitchFamily="18" charset="0"/>
                        </a:rPr>
                        <m:t>u</m:t>
                      </m:r>
                    </m:oMath>
                  </m:oMathPara>
                </a14:m>
                <a:endParaRPr lang="ru-RU" sz="1400" dirty="0">
                  <a:effectLst/>
                  <a:latin typeface="Times New Roman" panose="02020603050405020304" pitchFamily="18" charset="0"/>
                  <a:ea typeface="Times New Roman" panose="02020603050405020304" pitchFamily="18" charset="0"/>
                </a:endParaRPr>
              </a:p>
              <a:p>
                <a:r>
                  <a:rPr lang="vi-VN" sz="1400" dirty="0">
                    <a:effectLst/>
                    <a:latin typeface="Times New Roman" panose="02020603050405020304" pitchFamily="18" charset="0"/>
                    <a:ea typeface="Times New Roman" panose="02020603050405020304" pitchFamily="18" charset="0"/>
                  </a:rPr>
                  <a:t> </a:t>
                </a:r>
                <a:r>
                  <a:rPr lang="ru-RU" sz="1400" dirty="0">
                    <a:effectLst/>
                    <a:latin typeface="Times New Roman" panose="02020603050405020304" pitchFamily="18" charset="0"/>
                    <a:ea typeface="Times New Roman" panose="02020603050405020304" pitchFamily="18" charset="0"/>
                  </a:rPr>
                  <a:t>Цель: </a:t>
                </a:r>
                <a:r>
                  <a:rPr lang="ru-RU" sz="1400" dirty="0">
                    <a:solidFill>
                      <a:srgbClr val="FF0000"/>
                    </a:solidFill>
                    <a:effectLst/>
                    <a:latin typeface="Times New Roman" panose="02020603050405020304" pitchFamily="18" charset="0"/>
                    <a:ea typeface="Times New Roman" panose="02020603050405020304" pitchFamily="18" charset="0"/>
                  </a:rPr>
                  <a:t>Минимизация функционала качества </a:t>
                </a:r>
                <a:r>
                  <a:rPr lang="en-US" sz="1400" dirty="0">
                    <a:solidFill>
                      <a:srgbClr val="FF0000"/>
                    </a:solidFill>
                    <a:effectLst/>
                    <a:latin typeface="Times New Roman" panose="02020603050405020304" pitchFamily="18" charset="0"/>
                    <a:ea typeface="Times New Roman" panose="02020603050405020304" pitchFamily="18" charset="0"/>
                  </a:rPr>
                  <a:t>[</a:t>
                </a:r>
                <a:r>
                  <a:rPr lang="ru-RU" sz="1400" dirty="0">
                    <a:solidFill>
                      <a:srgbClr val="FF0000"/>
                    </a:solidFill>
                    <a:effectLst/>
                    <a:latin typeface="Times New Roman" panose="02020603050405020304" pitchFamily="18" charset="0"/>
                    <a:ea typeface="Times New Roman" panose="02020603050405020304" pitchFamily="18" charset="0"/>
                  </a:rPr>
                  <a:t>здесь система и так была устойчива</a:t>
                </a:r>
                <a:r>
                  <a:rPr lang="en-US" sz="1400" dirty="0">
                    <a:solidFill>
                      <a:srgbClr val="FF0000"/>
                    </a:solidFill>
                    <a:effectLst/>
                    <a:latin typeface="Times New Roman" panose="02020603050405020304" pitchFamily="18" charset="0"/>
                    <a:ea typeface="Times New Roman" panose="02020603050405020304" pitchFamily="18" charset="0"/>
                  </a:rPr>
                  <a:t>]</a:t>
                </a:r>
                <a:endParaRPr lang="ru-RU" sz="1400" dirty="0">
                  <a:solidFill>
                    <a:srgbClr val="FF0000"/>
                  </a:solidFill>
                  <a:effectLst/>
                  <a:latin typeface="Times New Roman" panose="02020603050405020304" pitchFamily="18" charset="0"/>
                  <a:ea typeface="Times New Roman" panose="02020603050405020304" pitchFamily="18" charset="0"/>
                </a:endParaRPr>
              </a:p>
              <a:p>
                <a:pPr algn="ctr">
                  <a:lnSpc>
                    <a:spcPct val="115000"/>
                  </a:lnSpc>
                  <a:spcAft>
                    <a:spcPts val="1000"/>
                  </a:spcAft>
                </a:pPr>
                <a14:m>
                  <m:oMathPara xmlns:m="http://schemas.openxmlformats.org/officeDocument/2006/math">
                    <m:oMathParaPr>
                      <m:jc m:val="centerGroup"/>
                    </m:oMathParaPr>
                    <m:oMath xmlns:m="http://schemas.openxmlformats.org/officeDocument/2006/math">
                      <m:r>
                        <a:rPr lang="en-GB" sz="1400"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en-GB" sz="1400" i="1"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GB" sz="14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GB" sz="14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1</m:t>
                                </m:r>
                              </m:e>
                            </m:mr>
                          </m:m>
                        </m:e>
                      </m:d>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𝑅</m:t>
                      </m:r>
                      <m:r>
                        <a:rPr lang="en-GB" sz="1400" i="1">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Прямоугольник 3">
                <a:extLst>
                  <a:ext uri="{FF2B5EF4-FFF2-40B4-BE49-F238E27FC236}">
                    <a16:creationId xmlns:a16="http://schemas.microsoft.com/office/drawing/2014/main" id="{906781A0-528B-9DFD-FF3E-834852A25BD9}"/>
                  </a:ext>
                </a:extLst>
              </p:cNvPr>
              <p:cNvSpPr>
                <a:spLocks noRot="1" noChangeAspect="1" noMove="1" noResize="1" noEditPoints="1" noAdjustHandles="1" noChangeArrowheads="1" noChangeShapeType="1" noTextEdit="1"/>
              </p:cNvSpPr>
              <p:nvPr/>
            </p:nvSpPr>
            <p:spPr>
              <a:xfrm>
                <a:off x="344247" y="558966"/>
                <a:ext cx="3769896" cy="2012783"/>
              </a:xfrm>
              <a:prstGeom prst="rect">
                <a:avLst/>
              </a:prstGeom>
              <a:blipFill>
                <a:blip r:embed="rId5"/>
                <a:stretch>
                  <a:fillRect l="-161"/>
                </a:stretch>
              </a:blipFill>
            </p:spPr>
            <p:txBody>
              <a:bodyPr/>
              <a:lstStyle/>
              <a:p>
                <a:r>
                  <a:rPr lang="ru-RU">
                    <a:noFill/>
                  </a:rPr>
                  <a:t> </a:t>
                </a:r>
              </a:p>
            </p:txBody>
          </p:sp>
        </mc:Fallback>
      </mc:AlternateContent>
      <p:pic>
        <p:nvPicPr>
          <p:cNvPr id="12" name="Рисунок 11" descr="Изображение выглядит как текст, диаграмма, линия, График&#10;&#10;Автоматически созданное описание">
            <a:extLst>
              <a:ext uri="{FF2B5EF4-FFF2-40B4-BE49-F238E27FC236}">
                <a16:creationId xmlns:a16="http://schemas.microsoft.com/office/drawing/2014/main" id="{AC7FDAD7-840F-8D58-753E-B2FC2077F274}"/>
              </a:ext>
            </a:extLst>
          </p:cNvPr>
          <p:cNvPicPr>
            <a:picLocks noChangeAspect="1"/>
          </p:cNvPicPr>
          <p:nvPr/>
        </p:nvPicPr>
        <p:blipFill>
          <a:blip r:embed="rId6"/>
          <a:stretch>
            <a:fillRect/>
          </a:stretch>
        </p:blipFill>
        <p:spPr>
          <a:xfrm>
            <a:off x="344247" y="2628642"/>
            <a:ext cx="3769896" cy="2339776"/>
          </a:xfrm>
          <a:prstGeom prst="rect">
            <a:avLst/>
          </a:prstGeom>
        </p:spPr>
      </p:pic>
      <p:pic>
        <p:nvPicPr>
          <p:cNvPr id="16" name="Рисунок 15" descr="Изображение выглядит как линия, текст, График, диаграмма&#10;&#10;Автоматически созданное описание">
            <a:extLst>
              <a:ext uri="{FF2B5EF4-FFF2-40B4-BE49-F238E27FC236}">
                <a16:creationId xmlns:a16="http://schemas.microsoft.com/office/drawing/2014/main" id="{468319AB-AA48-1536-C072-E2C4AEFCD4EF}"/>
              </a:ext>
            </a:extLst>
          </p:cNvPr>
          <p:cNvPicPr>
            <a:picLocks noChangeAspect="1"/>
          </p:cNvPicPr>
          <p:nvPr/>
        </p:nvPicPr>
        <p:blipFill>
          <a:blip r:embed="rId7"/>
          <a:stretch>
            <a:fillRect/>
          </a:stretch>
        </p:blipFill>
        <p:spPr>
          <a:xfrm>
            <a:off x="4217759" y="559238"/>
            <a:ext cx="4772528" cy="2012512"/>
          </a:xfrm>
          <a:prstGeom prst="rect">
            <a:avLst/>
          </a:prstGeom>
        </p:spPr>
      </p:pic>
      <p:pic>
        <p:nvPicPr>
          <p:cNvPr id="22" name="Рисунок 21" descr="Изображение выглядит как текст, линия, График, снимок экрана&#10;&#10;Автоматически созданное описание">
            <a:extLst>
              <a:ext uri="{FF2B5EF4-FFF2-40B4-BE49-F238E27FC236}">
                <a16:creationId xmlns:a16="http://schemas.microsoft.com/office/drawing/2014/main" id="{C5F6452F-071D-BF02-4C33-31C4CBA19FB3}"/>
              </a:ext>
            </a:extLst>
          </p:cNvPr>
          <p:cNvPicPr>
            <a:picLocks noChangeAspect="1"/>
          </p:cNvPicPr>
          <p:nvPr/>
        </p:nvPicPr>
        <p:blipFill>
          <a:blip r:embed="rId8"/>
          <a:stretch>
            <a:fillRect/>
          </a:stretch>
        </p:blipFill>
        <p:spPr>
          <a:xfrm>
            <a:off x="4217760" y="2628642"/>
            <a:ext cx="4772527" cy="2339776"/>
          </a:xfrm>
          <a:prstGeom prst="rect">
            <a:avLst/>
          </a:prstGeom>
        </p:spPr>
      </p:pic>
      <p:pic>
        <p:nvPicPr>
          <p:cNvPr id="6" name="Рисунок 5"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D16A3438-871D-B10C-EB50-86D6FB7C07E4}"/>
              </a:ext>
            </a:extLst>
          </p:cNvPr>
          <p:cNvPicPr>
            <a:picLocks noChangeAspect="1"/>
          </p:cNvPicPr>
          <p:nvPr/>
        </p:nvPicPr>
        <p:blipFill>
          <a:blip r:embed="rId9"/>
          <a:stretch>
            <a:fillRect/>
          </a:stretch>
        </p:blipFill>
        <p:spPr>
          <a:xfrm>
            <a:off x="7683289" y="-26376"/>
            <a:ext cx="1369756" cy="540000"/>
          </a:xfrm>
          <a:prstGeom prst="rect">
            <a:avLst/>
          </a:prstGeom>
        </p:spPr>
      </p:pic>
    </p:spTree>
    <p:extLst>
      <p:ext uri="{BB962C8B-B14F-4D97-AF65-F5344CB8AC3E}">
        <p14:creationId xmlns:p14="http://schemas.microsoft.com/office/powerpoint/2010/main" val="3199334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F99C90-7844-03D2-5F2E-7DF1E3D5CF39}"/>
              </a:ext>
            </a:extLst>
          </p:cNvPr>
          <p:cNvSpPr>
            <a:spLocks noGrp="1"/>
          </p:cNvSpPr>
          <p:nvPr>
            <p:ph type="title"/>
          </p:nvPr>
        </p:nvSpPr>
        <p:spPr/>
        <p:txBody>
          <a:bodyPr>
            <a:normAutofit fontScale="90000"/>
          </a:bodyPr>
          <a:lstStyle/>
          <a:p>
            <a:r>
              <a:rPr lang="ru-RU" dirty="0">
                <a:solidFill>
                  <a:schemeClr val="bg2"/>
                </a:solidFill>
              </a:rPr>
              <a:t>Заключение</a:t>
            </a:r>
            <a:endParaRPr lang="en-GB" dirty="0">
              <a:solidFill>
                <a:schemeClr val="bg2"/>
              </a:solidFill>
            </a:endParaRPr>
          </a:p>
        </p:txBody>
      </p:sp>
      <p:sp>
        <p:nvSpPr>
          <p:cNvPr id="4" name="Объект 3">
            <a:extLst>
              <a:ext uri="{FF2B5EF4-FFF2-40B4-BE49-F238E27FC236}">
                <a16:creationId xmlns:a16="http://schemas.microsoft.com/office/drawing/2014/main" id="{252785E2-6F82-0CCD-C0EB-3C0813645F8D}"/>
              </a:ext>
            </a:extLst>
          </p:cNvPr>
          <p:cNvSpPr>
            <a:spLocks noGrp="1"/>
          </p:cNvSpPr>
          <p:nvPr>
            <p:ph sz="half" idx="1"/>
          </p:nvPr>
        </p:nvSpPr>
        <p:spPr/>
        <p:txBody>
          <a:bodyPr/>
          <a:lstStyle/>
          <a:p>
            <a:endParaRPr lang="en-GB" dirty="0"/>
          </a:p>
        </p:txBody>
      </p:sp>
      <p:pic>
        <p:nvPicPr>
          <p:cNvPr id="5" name="Рисунок 4"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820824FB-EB20-3D2C-DB01-3818BC7919CA}"/>
              </a:ext>
            </a:extLst>
          </p:cNvPr>
          <p:cNvPicPr>
            <a:picLocks noChangeAspect="1"/>
          </p:cNvPicPr>
          <p:nvPr/>
        </p:nvPicPr>
        <p:blipFill>
          <a:blip r:embed="rId3"/>
          <a:stretch>
            <a:fillRect/>
          </a:stretch>
        </p:blipFill>
        <p:spPr>
          <a:xfrm>
            <a:off x="7683289" y="0"/>
            <a:ext cx="1369756" cy="540000"/>
          </a:xfrm>
          <a:prstGeom prst="rect">
            <a:avLst/>
          </a:prstGeom>
        </p:spPr>
      </p:pic>
    </p:spTree>
    <p:extLst>
      <p:ext uri="{BB962C8B-B14F-4D97-AF65-F5344CB8AC3E}">
        <p14:creationId xmlns:p14="http://schemas.microsoft.com/office/powerpoint/2010/main" val="26865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
        <p:nvSpPr>
          <p:cNvPr id="3" name="TextBox 2">
            <a:extLst>
              <a:ext uri="{FF2B5EF4-FFF2-40B4-BE49-F238E27FC236}">
                <a16:creationId xmlns:a16="http://schemas.microsoft.com/office/drawing/2014/main" id="{EC445834-34CB-F6E2-51BC-F26A92C144A1}"/>
              </a:ext>
            </a:extLst>
          </p:cNvPr>
          <p:cNvSpPr txBox="1"/>
          <p:nvPr/>
        </p:nvSpPr>
        <p:spPr>
          <a:xfrm>
            <a:off x="5667355" y="4468762"/>
            <a:ext cx="3127459" cy="369332"/>
          </a:xfrm>
          <a:prstGeom prst="rect">
            <a:avLst/>
          </a:prstGeom>
          <a:noFill/>
        </p:spPr>
        <p:txBody>
          <a:bodyPr wrap="none" rtlCol="0">
            <a:spAutoFit/>
          </a:bodyPr>
          <a:lstStyle/>
          <a:p>
            <a:pPr algn="r"/>
            <a:r>
              <a:rPr lang="en-GB" dirty="0">
                <a:solidFill>
                  <a:schemeClr val="bg1"/>
                </a:solidFill>
                <a:latin typeface="Golos Text" panose="020B0503020202020204" pitchFamily="34" charset="-52"/>
                <a:cs typeface="Golos Text" panose="020B0503020202020204" pitchFamily="34" charset="-52"/>
              </a:rPr>
              <a:t>dinhngoctuan6789@gmail.com</a:t>
            </a:r>
            <a:endParaRPr lang="ru-RU" dirty="0">
              <a:solidFill>
                <a:schemeClr val="bg1"/>
              </a:solidFill>
              <a:latin typeface="Golos Text" panose="020B0503020202020204" pitchFamily="34" charset="-52"/>
              <a:cs typeface="Golos Text" panose="020B0503020202020204" pitchFamily="34" charset="-52"/>
            </a:endParaRPr>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571E7A4-4855-ABE5-59FD-E95BEE7B66AB}"/>
              </a:ext>
            </a:extLst>
          </p:cNvPr>
          <p:cNvGrpSpPr/>
          <p:nvPr/>
        </p:nvGrpSpPr>
        <p:grpSpPr>
          <a:xfrm>
            <a:off x="170516" y="279744"/>
            <a:ext cx="8860942" cy="4476243"/>
            <a:chOff x="134215" y="238946"/>
            <a:chExt cx="8860942" cy="4476243"/>
          </a:xfrm>
        </p:grpSpPr>
        <p:grpSp>
          <p:nvGrpSpPr>
            <p:cNvPr id="256" name="Group 255">
              <a:extLst>
                <a:ext uri="{FF2B5EF4-FFF2-40B4-BE49-F238E27FC236}">
                  <a16:creationId xmlns:a16="http://schemas.microsoft.com/office/drawing/2014/main" id="{592F476F-FDF0-0585-97AD-0D16B7A232D6}"/>
                </a:ext>
              </a:extLst>
            </p:cNvPr>
            <p:cNvGrpSpPr/>
            <p:nvPr/>
          </p:nvGrpSpPr>
          <p:grpSpPr>
            <a:xfrm>
              <a:off x="134215" y="238946"/>
              <a:ext cx="8860942" cy="4476243"/>
              <a:chOff x="171450" y="591843"/>
              <a:chExt cx="8860942" cy="4476243"/>
            </a:xfrm>
          </p:grpSpPr>
          <p:cxnSp>
            <p:nvCxnSpPr>
              <p:cNvPr id="254" name="Connector: Curved 253">
                <a:extLst>
                  <a:ext uri="{FF2B5EF4-FFF2-40B4-BE49-F238E27FC236}">
                    <a16:creationId xmlns:a16="http://schemas.microsoft.com/office/drawing/2014/main" id="{9B04D039-34D8-7237-43F5-E61F8DF3CB29}"/>
                  </a:ext>
                </a:extLst>
              </p:cNvPr>
              <p:cNvCxnSpPr>
                <a:cxnSpLocks/>
              </p:cNvCxnSpPr>
              <p:nvPr/>
            </p:nvCxnSpPr>
            <p:spPr>
              <a:xfrm flipV="1">
                <a:off x="6370779" y="1933992"/>
                <a:ext cx="521487" cy="138499"/>
              </a:xfrm>
              <a:prstGeom prst="curvedConnector3">
                <a:avLst>
                  <a:gd name="adj1" fmla="val 46015"/>
                </a:avLst>
              </a:prstGeom>
              <a:ln w="12700">
                <a:solidFill>
                  <a:srgbClr val="A405FB"/>
                </a:solidFill>
              </a:ln>
            </p:spPr>
            <p:style>
              <a:lnRef idx="1">
                <a:schemeClr val="accent1"/>
              </a:lnRef>
              <a:fillRef idx="0">
                <a:schemeClr val="accent1"/>
              </a:fillRef>
              <a:effectRef idx="0">
                <a:schemeClr val="accent1"/>
              </a:effectRef>
              <a:fontRef idx="minor">
                <a:schemeClr val="tx1"/>
              </a:fontRef>
            </p:style>
          </p:cxnSp>
          <p:cxnSp>
            <p:nvCxnSpPr>
              <p:cNvPr id="255" name="Connector: Curved 254">
                <a:extLst>
                  <a:ext uri="{FF2B5EF4-FFF2-40B4-BE49-F238E27FC236}">
                    <a16:creationId xmlns:a16="http://schemas.microsoft.com/office/drawing/2014/main" id="{A5D518C0-30C0-33E2-7D9C-5EDBA362A3D9}"/>
                  </a:ext>
                </a:extLst>
              </p:cNvPr>
              <p:cNvCxnSpPr>
                <a:cxnSpLocks/>
              </p:cNvCxnSpPr>
              <p:nvPr/>
            </p:nvCxnSpPr>
            <p:spPr>
              <a:xfrm>
                <a:off x="6405916" y="2383803"/>
                <a:ext cx="521487" cy="138499"/>
              </a:xfrm>
              <a:prstGeom prst="curvedConnector3">
                <a:avLst>
                  <a:gd name="adj1" fmla="val 46015"/>
                </a:avLst>
              </a:prstGeom>
              <a:ln w="12700">
                <a:solidFill>
                  <a:srgbClr val="A405FB"/>
                </a:solidFill>
              </a:ln>
            </p:spPr>
            <p:style>
              <a:lnRef idx="1">
                <a:schemeClr val="accent1"/>
              </a:lnRef>
              <a:fillRef idx="0">
                <a:schemeClr val="accent1"/>
              </a:fillRef>
              <a:effectRef idx="0">
                <a:schemeClr val="accent1"/>
              </a:effectRef>
              <a:fontRef idx="minor">
                <a:schemeClr val="tx1"/>
              </a:fontRef>
            </p:style>
          </p:cxnSp>
          <p:cxnSp>
            <p:nvCxnSpPr>
              <p:cNvPr id="247" name="Connector: Curved 246">
                <a:extLst>
                  <a:ext uri="{FF2B5EF4-FFF2-40B4-BE49-F238E27FC236}">
                    <a16:creationId xmlns:a16="http://schemas.microsoft.com/office/drawing/2014/main" id="{37BDAB24-FF07-3F2A-7615-1C27A2C43D07}"/>
                  </a:ext>
                </a:extLst>
              </p:cNvPr>
              <p:cNvCxnSpPr>
                <a:cxnSpLocks/>
                <a:endCxn id="243" idx="1"/>
              </p:cNvCxnSpPr>
              <p:nvPr/>
            </p:nvCxnSpPr>
            <p:spPr>
              <a:xfrm flipV="1">
                <a:off x="4607137" y="853453"/>
                <a:ext cx="521486" cy="128365"/>
              </a:xfrm>
              <a:prstGeom prst="curvedConnector3">
                <a:avLst>
                  <a:gd name="adj1" fmla="val 50000"/>
                </a:avLst>
              </a:prstGeom>
              <a:ln w="12700">
                <a:solidFill>
                  <a:srgbClr val="065AC0"/>
                </a:solidFill>
              </a:ln>
            </p:spPr>
            <p:style>
              <a:lnRef idx="1">
                <a:schemeClr val="accent1"/>
              </a:lnRef>
              <a:fillRef idx="0">
                <a:schemeClr val="accent1"/>
              </a:fillRef>
              <a:effectRef idx="0">
                <a:schemeClr val="accent1"/>
              </a:effectRef>
              <a:fontRef idx="minor">
                <a:schemeClr val="tx1"/>
              </a:fontRef>
            </p:style>
          </p:cxnSp>
          <p:grpSp>
            <p:nvGrpSpPr>
              <p:cNvPr id="241" name="Group 240">
                <a:extLst>
                  <a:ext uri="{FF2B5EF4-FFF2-40B4-BE49-F238E27FC236}">
                    <a16:creationId xmlns:a16="http://schemas.microsoft.com/office/drawing/2014/main" id="{8D963B95-6848-805C-6D05-A6F4FC9DE3C7}"/>
                  </a:ext>
                </a:extLst>
              </p:cNvPr>
              <p:cNvGrpSpPr/>
              <p:nvPr/>
            </p:nvGrpSpPr>
            <p:grpSpPr>
              <a:xfrm>
                <a:off x="171450" y="932006"/>
                <a:ext cx="7573240" cy="4136080"/>
                <a:chOff x="0" y="714605"/>
                <a:chExt cx="7573240" cy="4136080"/>
              </a:xfrm>
            </p:grpSpPr>
            <p:grpSp>
              <p:nvGrpSpPr>
                <p:cNvPr id="163" name="Group 162">
                  <a:extLst>
                    <a:ext uri="{FF2B5EF4-FFF2-40B4-BE49-F238E27FC236}">
                      <a16:creationId xmlns:a16="http://schemas.microsoft.com/office/drawing/2014/main" id="{25C14D02-9CD4-5243-EAF5-82F4E0EB76A1}"/>
                    </a:ext>
                  </a:extLst>
                </p:cNvPr>
                <p:cNvGrpSpPr/>
                <p:nvPr/>
              </p:nvGrpSpPr>
              <p:grpSpPr>
                <a:xfrm>
                  <a:off x="0" y="1323976"/>
                  <a:ext cx="2590830" cy="2586448"/>
                  <a:chOff x="563882" y="1481700"/>
                  <a:chExt cx="2590830" cy="2586448"/>
                </a:xfrm>
              </p:grpSpPr>
              <p:sp>
                <p:nvSpPr>
                  <p:cNvPr id="155" name="Flowchart: Connector 154">
                    <a:extLst>
                      <a:ext uri="{FF2B5EF4-FFF2-40B4-BE49-F238E27FC236}">
                        <a16:creationId xmlns:a16="http://schemas.microsoft.com/office/drawing/2014/main" id="{A12CC824-78FB-D012-672C-BD7C4D82FCA0}"/>
                      </a:ext>
                    </a:extLst>
                  </p:cNvPr>
                  <p:cNvSpPr/>
                  <p:nvPr/>
                </p:nvSpPr>
                <p:spPr>
                  <a:xfrm>
                    <a:off x="929432" y="1936695"/>
                    <a:ext cx="1800000" cy="1800000"/>
                  </a:xfrm>
                  <a:prstGeom prst="flowChartConnector">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dirty="0"/>
                  </a:p>
                </p:txBody>
              </p:sp>
              <p:sp>
                <p:nvSpPr>
                  <p:cNvPr id="153" name="Freeform: Shape 152">
                    <a:extLst>
                      <a:ext uri="{FF2B5EF4-FFF2-40B4-BE49-F238E27FC236}">
                        <a16:creationId xmlns:a16="http://schemas.microsoft.com/office/drawing/2014/main" id="{99349FC7-A83B-01D7-605E-99EB7CAE3641}"/>
                      </a:ext>
                    </a:extLst>
                  </p:cNvPr>
                  <p:cNvSpPr/>
                  <p:nvPr/>
                </p:nvSpPr>
                <p:spPr>
                  <a:xfrm>
                    <a:off x="839432" y="1846695"/>
                    <a:ext cx="1980000" cy="1980000"/>
                  </a:xfrm>
                  <a:custGeom>
                    <a:avLst/>
                    <a:gdLst>
                      <a:gd name="connsiteX0" fmla="*/ 1080000 w 2160000"/>
                      <a:gd name="connsiteY0" fmla="*/ 180000 h 2160000"/>
                      <a:gd name="connsiteX1" fmla="*/ 180000 w 2160000"/>
                      <a:gd name="connsiteY1" fmla="*/ 1080000 h 2160000"/>
                      <a:gd name="connsiteX2" fmla="*/ 1080000 w 2160000"/>
                      <a:gd name="connsiteY2" fmla="*/ 1980000 h 2160000"/>
                      <a:gd name="connsiteX3" fmla="*/ 1980000 w 2160000"/>
                      <a:gd name="connsiteY3" fmla="*/ 1080000 h 2160000"/>
                      <a:gd name="connsiteX4" fmla="*/ 1080000 w 2160000"/>
                      <a:gd name="connsiteY4" fmla="*/ 180000 h 2160000"/>
                      <a:gd name="connsiteX5" fmla="*/ 1080000 w 2160000"/>
                      <a:gd name="connsiteY5" fmla="*/ 0 h 2160000"/>
                      <a:gd name="connsiteX6" fmla="*/ 2160000 w 2160000"/>
                      <a:gd name="connsiteY6" fmla="*/ 1080000 h 2160000"/>
                      <a:gd name="connsiteX7" fmla="*/ 1080000 w 2160000"/>
                      <a:gd name="connsiteY7" fmla="*/ 2160000 h 2160000"/>
                      <a:gd name="connsiteX8" fmla="*/ 0 w 2160000"/>
                      <a:gd name="connsiteY8" fmla="*/ 1080000 h 2160000"/>
                      <a:gd name="connsiteX9" fmla="*/ 1080000 w 2160000"/>
                      <a:gd name="connsiteY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216000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vi-VN" dirty="0"/>
                  </a:p>
                </p:txBody>
              </p:sp>
              <p:sp>
                <p:nvSpPr>
                  <p:cNvPr id="154" name="Flowchart: Connector 153">
                    <a:extLst>
                      <a:ext uri="{FF2B5EF4-FFF2-40B4-BE49-F238E27FC236}">
                        <a16:creationId xmlns:a16="http://schemas.microsoft.com/office/drawing/2014/main" id="{A1C7AED2-6897-6E89-7A69-48CD6C2D0022}"/>
                      </a:ext>
                    </a:extLst>
                  </p:cNvPr>
                  <p:cNvSpPr/>
                  <p:nvPr/>
                </p:nvSpPr>
                <p:spPr>
                  <a:xfrm>
                    <a:off x="928887" y="1671750"/>
                    <a:ext cx="1800000" cy="1800000"/>
                  </a:xfrm>
                  <a:prstGeom prst="flowChartConnector">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dirty="0"/>
                  </a:p>
                </p:txBody>
              </p:sp>
              <p:sp>
                <p:nvSpPr>
                  <p:cNvPr id="160" name="Freeform: Shape 159">
                    <a:extLst>
                      <a:ext uri="{FF2B5EF4-FFF2-40B4-BE49-F238E27FC236}">
                        <a16:creationId xmlns:a16="http://schemas.microsoft.com/office/drawing/2014/main" id="{9BAB6EC0-E8A3-F976-F3C1-58B600C55553}"/>
                      </a:ext>
                    </a:extLst>
                  </p:cNvPr>
                  <p:cNvSpPr/>
                  <p:nvPr/>
                </p:nvSpPr>
                <p:spPr>
                  <a:xfrm>
                    <a:off x="1828887" y="1515735"/>
                    <a:ext cx="1260087" cy="2520000"/>
                  </a:xfrm>
                  <a:custGeom>
                    <a:avLst/>
                    <a:gdLst>
                      <a:gd name="connsiteX0" fmla="*/ 87 w 1260087"/>
                      <a:gd name="connsiteY0" fmla="*/ 0 h 2520000"/>
                      <a:gd name="connsiteX1" fmla="*/ 1260087 w 1260087"/>
                      <a:gd name="connsiteY1" fmla="*/ 1260000 h 2520000"/>
                      <a:gd name="connsiteX2" fmla="*/ 87 w 1260087"/>
                      <a:gd name="connsiteY2" fmla="*/ 2520000 h 2520000"/>
                      <a:gd name="connsiteX3" fmla="*/ 0 w 1260087"/>
                      <a:gd name="connsiteY3" fmla="*/ 2519996 h 2520000"/>
                      <a:gd name="connsiteX4" fmla="*/ 0 w 1260087"/>
                      <a:gd name="connsiteY4" fmla="*/ 2483996 h 2520000"/>
                      <a:gd name="connsiteX5" fmla="*/ 87 w 1260087"/>
                      <a:gd name="connsiteY5" fmla="*/ 2484000 h 2520000"/>
                      <a:gd name="connsiteX6" fmla="*/ 1224087 w 1260087"/>
                      <a:gd name="connsiteY6" fmla="*/ 1260000 h 2520000"/>
                      <a:gd name="connsiteX7" fmla="*/ 87 w 1260087"/>
                      <a:gd name="connsiteY7" fmla="*/ 36000 h 2520000"/>
                      <a:gd name="connsiteX8" fmla="*/ 0 w 1260087"/>
                      <a:gd name="connsiteY8" fmla="*/ 36005 h 2520000"/>
                      <a:gd name="connsiteX9" fmla="*/ 0 w 1260087"/>
                      <a:gd name="connsiteY9" fmla="*/ 4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0087" h="2520000">
                        <a:moveTo>
                          <a:pt x="87" y="0"/>
                        </a:moveTo>
                        <a:cubicBezTo>
                          <a:pt x="695966" y="0"/>
                          <a:pt x="1260087" y="564121"/>
                          <a:pt x="1260087" y="1260000"/>
                        </a:cubicBezTo>
                        <a:cubicBezTo>
                          <a:pt x="1260087" y="1955879"/>
                          <a:pt x="695966" y="2520000"/>
                          <a:pt x="87" y="2520000"/>
                        </a:cubicBezTo>
                        <a:lnTo>
                          <a:pt x="0" y="2519996"/>
                        </a:lnTo>
                        <a:lnTo>
                          <a:pt x="0" y="2483996"/>
                        </a:lnTo>
                        <a:lnTo>
                          <a:pt x="87" y="2484000"/>
                        </a:lnTo>
                        <a:cubicBezTo>
                          <a:pt x="676084" y="2484000"/>
                          <a:pt x="1224087" y="1935997"/>
                          <a:pt x="1224087" y="1260000"/>
                        </a:cubicBezTo>
                        <a:cubicBezTo>
                          <a:pt x="1224087" y="584003"/>
                          <a:pt x="676084" y="36000"/>
                          <a:pt x="87" y="36000"/>
                        </a:cubicBezTo>
                        <a:lnTo>
                          <a:pt x="0" y="36005"/>
                        </a:lnTo>
                        <a:lnTo>
                          <a:pt x="0" y="4"/>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vi-VN" dirty="0"/>
                  </a:p>
                </p:txBody>
              </p:sp>
              <p:sp>
                <p:nvSpPr>
                  <p:cNvPr id="161" name="TextBox 160">
                    <a:extLst>
                      <a:ext uri="{FF2B5EF4-FFF2-40B4-BE49-F238E27FC236}">
                        <a16:creationId xmlns:a16="http://schemas.microsoft.com/office/drawing/2014/main" id="{912DB3AC-0FF6-30F7-ABDC-D848889B5024}"/>
                      </a:ext>
                    </a:extLst>
                  </p:cNvPr>
                  <p:cNvSpPr txBox="1"/>
                  <p:nvPr/>
                </p:nvSpPr>
                <p:spPr>
                  <a:xfrm rot="16200000">
                    <a:off x="566073" y="1479509"/>
                    <a:ext cx="2586448" cy="2590830"/>
                  </a:xfrm>
                  <a:prstGeom prst="rect">
                    <a:avLst/>
                  </a:prstGeom>
                  <a:noFill/>
                </p:spPr>
                <p:txBody>
                  <a:bodyPr wrap="none" rtlCol="0">
                    <a:prstTxWarp prst="textArchUp">
                      <a:avLst>
                        <a:gd name="adj" fmla="val 10950480"/>
                      </a:avLst>
                    </a:prstTxWarp>
                    <a:spAutoFit/>
                  </a:bodyPr>
                  <a:lstStyle/>
                  <a:p>
                    <a:r>
                      <a:rPr lang="en-US" sz="4400" dirty="0">
                        <a:blipFill dpi="0" rotWithShape="1">
                          <a:blip r:embed="rId3">
                            <a:extLst>
                              <a:ext uri="{28A0092B-C50C-407E-A947-70E740481C1C}">
                                <a14:useLocalDpi xmlns:a14="http://schemas.microsoft.com/office/drawing/2010/main" val="0"/>
                              </a:ext>
                            </a:extLst>
                          </a:blip>
                          <a:srcRect/>
                          <a:stretch>
                            <a:fillRect/>
                          </a:stretch>
                        </a:blipFill>
                      </a:rPr>
                      <a:t>……...…....……..…....</a:t>
                    </a:r>
                    <a:endParaRPr lang="vi-VN" sz="4400" dirty="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180" name="Group 179">
                  <a:extLst>
                    <a:ext uri="{FF2B5EF4-FFF2-40B4-BE49-F238E27FC236}">
                      <a16:creationId xmlns:a16="http://schemas.microsoft.com/office/drawing/2014/main" id="{86832BE7-3C05-4CFD-52B9-8F1323BDEAA1}"/>
                    </a:ext>
                  </a:extLst>
                </p:cNvPr>
                <p:cNvGrpSpPr/>
                <p:nvPr/>
              </p:nvGrpSpPr>
              <p:grpSpPr>
                <a:xfrm>
                  <a:off x="2495671" y="2006728"/>
                  <a:ext cx="1476549" cy="379598"/>
                  <a:chOff x="2106743" y="1253238"/>
                  <a:chExt cx="1293637" cy="656678"/>
                </a:xfrm>
              </p:grpSpPr>
              <p:cxnSp>
                <p:nvCxnSpPr>
                  <p:cNvPr id="181" name="Straight Connector 180">
                    <a:extLst>
                      <a:ext uri="{FF2B5EF4-FFF2-40B4-BE49-F238E27FC236}">
                        <a16:creationId xmlns:a16="http://schemas.microsoft.com/office/drawing/2014/main" id="{A0B278E1-1573-CA19-4833-3A785550FA8C}"/>
                      </a:ext>
                    </a:extLst>
                  </p:cNvPr>
                  <p:cNvCxnSpPr>
                    <a:cxnSpLocks/>
                  </p:cNvCxnSpPr>
                  <p:nvPr/>
                </p:nvCxnSpPr>
                <p:spPr>
                  <a:xfrm flipV="1">
                    <a:off x="2106743" y="1326553"/>
                    <a:ext cx="95276" cy="583363"/>
                  </a:xfrm>
                  <a:prstGeom prst="line">
                    <a:avLst/>
                  </a:prstGeom>
                  <a:noFill/>
                  <a:ln w="28575">
                    <a:solidFill>
                      <a:srgbClr val="A405FB"/>
                    </a:solidFill>
                  </a:ln>
                </p:spPr>
                <p:style>
                  <a:lnRef idx="1">
                    <a:schemeClr val="accent1"/>
                  </a:lnRef>
                  <a:fillRef idx="0">
                    <a:schemeClr val="accent1"/>
                  </a:fillRef>
                  <a:effectRef idx="0">
                    <a:schemeClr val="accent1"/>
                  </a:effectRef>
                  <a:fontRef idx="minor">
                    <a:schemeClr val="tx1"/>
                  </a:fontRef>
                </p:style>
              </p:cxnSp>
              <p:sp>
                <p:nvSpPr>
                  <p:cNvPr id="182" name="Arc 181">
                    <a:extLst>
                      <a:ext uri="{FF2B5EF4-FFF2-40B4-BE49-F238E27FC236}">
                        <a16:creationId xmlns:a16="http://schemas.microsoft.com/office/drawing/2014/main" id="{C4DEE1C1-4F5A-8D7E-92DD-D834EBB26BDD}"/>
                      </a:ext>
                    </a:extLst>
                  </p:cNvPr>
                  <p:cNvSpPr/>
                  <p:nvPr/>
                </p:nvSpPr>
                <p:spPr>
                  <a:xfrm rot="16200000">
                    <a:off x="2200719" y="1253154"/>
                    <a:ext cx="184497" cy="184666"/>
                  </a:xfrm>
                  <a:prstGeom prst="arc">
                    <a:avLst/>
                  </a:prstGeom>
                  <a:noFill/>
                  <a:ln w="28575">
                    <a:solidFill>
                      <a:srgbClr val="A405F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cxnSp>
                <p:nvCxnSpPr>
                  <p:cNvPr id="183" name="Straight Connector 182">
                    <a:extLst>
                      <a:ext uri="{FF2B5EF4-FFF2-40B4-BE49-F238E27FC236}">
                        <a16:creationId xmlns:a16="http://schemas.microsoft.com/office/drawing/2014/main" id="{ED0801D0-C0C3-25AA-4FE5-98CCE5557EFB}"/>
                      </a:ext>
                    </a:extLst>
                  </p:cNvPr>
                  <p:cNvCxnSpPr>
                    <a:cxnSpLocks/>
                  </p:cNvCxnSpPr>
                  <p:nvPr/>
                </p:nvCxnSpPr>
                <p:spPr>
                  <a:xfrm flipH="1">
                    <a:off x="2284020" y="1253456"/>
                    <a:ext cx="1116360" cy="1571"/>
                  </a:xfrm>
                  <a:prstGeom prst="line">
                    <a:avLst/>
                  </a:prstGeom>
                  <a:noFill/>
                  <a:ln w="28575">
                    <a:solidFill>
                      <a:srgbClr val="A405FB"/>
                    </a:solidFill>
                  </a:ln>
                </p:spPr>
                <p:style>
                  <a:lnRef idx="1">
                    <a:schemeClr val="accent1"/>
                  </a:lnRef>
                  <a:fillRef idx="0">
                    <a:schemeClr val="accent1"/>
                  </a:fillRef>
                  <a:effectRef idx="0">
                    <a:schemeClr val="accent1"/>
                  </a:effectRef>
                  <a:fontRef idx="minor">
                    <a:schemeClr val="tx1"/>
                  </a:fontRef>
                </p:style>
              </p:cxnSp>
            </p:grpSp>
            <p:sp>
              <p:nvSpPr>
                <p:cNvPr id="185" name="Flowchart: Terminator 184">
                  <a:extLst>
                    <a:ext uri="{FF2B5EF4-FFF2-40B4-BE49-F238E27FC236}">
                      <a16:creationId xmlns:a16="http://schemas.microsoft.com/office/drawing/2014/main" id="{94B91898-C1DB-F536-A3F4-941A32B05C80}"/>
                    </a:ext>
                  </a:extLst>
                </p:cNvPr>
                <p:cNvSpPr/>
                <p:nvPr/>
              </p:nvSpPr>
              <p:spPr>
                <a:xfrm>
                  <a:off x="2955836" y="1706734"/>
                  <a:ext cx="3345862" cy="762193"/>
                </a:xfrm>
                <a:prstGeom prst="flowChartTerminator">
                  <a:avLst/>
                </a:prstGeom>
                <a:solidFill>
                  <a:srgbClr val="A405FB"/>
                </a:solidFill>
                <a:ln>
                  <a:solidFill>
                    <a:srgbClr val="A405FB"/>
                  </a:solidFill>
                </a:ln>
              </p:spPr>
              <p:style>
                <a:lnRef idx="0">
                  <a:scrgbClr r="0" g="0" b="0"/>
                </a:lnRef>
                <a:fillRef idx="0">
                  <a:scrgbClr r="0" g="0" b="0"/>
                </a:fillRef>
                <a:effectRef idx="0">
                  <a:scrgbClr r="0" g="0" b="0"/>
                </a:effectRef>
                <a:fontRef idx="minor">
                  <a:schemeClr val="lt1"/>
                </a:fontRef>
              </p:style>
              <p:txBody>
                <a:bodyPr rtlCol="0" anchor="ctr"/>
                <a:lstStyle/>
                <a:p>
                  <a:pPr algn="ctr"/>
                  <a:r>
                    <a:rPr lang="ru-RU" sz="1600" dirty="0">
                      <a:latin typeface="Times New Roman" panose="02020603050405020304" pitchFamily="18" charset="0"/>
                      <a:cs typeface="Times New Roman" panose="02020603050405020304" pitchFamily="18" charset="0"/>
                    </a:rPr>
                    <a:t>Математическая модель регулятора на основе обучения с подкреплением</a:t>
                  </a:r>
                  <a:endParaRPr lang="vi-VN" sz="1600" dirty="0"/>
                </a:p>
              </p:txBody>
            </p:sp>
            <p:sp>
              <p:nvSpPr>
                <p:cNvPr id="190" name="Flowchart: Terminator 189">
                  <a:extLst>
                    <a:ext uri="{FF2B5EF4-FFF2-40B4-BE49-F238E27FC236}">
                      <a16:creationId xmlns:a16="http://schemas.microsoft.com/office/drawing/2014/main" id="{5BE4ED4C-545E-96E1-1560-E92EAF919026}"/>
                    </a:ext>
                  </a:extLst>
                </p:cNvPr>
                <p:cNvSpPr/>
                <p:nvPr/>
              </p:nvSpPr>
              <p:spPr>
                <a:xfrm>
                  <a:off x="4055887" y="3005253"/>
                  <a:ext cx="3517353" cy="720477"/>
                </a:xfrm>
                <a:prstGeom prst="flowChartTerminator">
                  <a:avLst/>
                </a:prstGeom>
                <a:solidFill>
                  <a:srgbClr val="5534A3"/>
                </a:solidFill>
                <a:ln>
                  <a:solidFill>
                    <a:srgbClr val="2370CD"/>
                  </a:solidFill>
                </a:ln>
              </p:spPr>
              <p:style>
                <a:lnRef idx="0">
                  <a:scrgbClr r="0" g="0" b="0"/>
                </a:lnRef>
                <a:fillRef idx="0">
                  <a:scrgbClr r="0" g="0" b="0"/>
                </a:fillRef>
                <a:effectRef idx="0">
                  <a:scrgbClr r="0" g="0" b="0"/>
                </a:effectRef>
                <a:fontRef idx="minor">
                  <a:schemeClr val="lt1"/>
                </a:fontRef>
              </p:style>
              <p:txBody>
                <a:bodyPr rtlCol="0" anchor="ctr"/>
                <a:lstStyle/>
                <a:p>
                  <a:pPr algn="ctr"/>
                  <a:r>
                    <a:rPr lang="ru-RU" sz="1600" dirty="0">
                      <a:latin typeface="Times New Roman" panose="02020603050405020304" pitchFamily="18" charset="0"/>
                      <a:cs typeface="Times New Roman" panose="02020603050405020304" pitchFamily="18" charset="0"/>
                    </a:rPr>
                    <a:t>Моделирование и анализ </a:t>
                  </a:r>
                  <a:r>
                    <a:rPr lang="ru-RU" sz="1600" dirty="0">
                      <a:solidFill>
                        <a:srgbClr val="FF0000"/>
                      </a:solidFill>
                      <a:latin typeface="Times New Roman" panose="02020603050405020304" pitchFamily="18" charset="0"/>
                      <a:cs typeface="Times New Roman" panose="02020603050405020304" pitchFamily="18" charset="0"/>
                    </a:rPr>
                    <a:t>эффективности</a:t>
                  </a:r>
                  <a:r>
                    <a:rPr lang="ru-RU" sz="1600" dirty="0">
                      <a:latin typeface="Times New Roman" panose="02020603050405020304" pitchFamily="18" charset="0"/>
                      <a:cs typeface="Times New Roman" panose="02020603050405020304" pitchFamily="18" charset="0"/>
                    </a:rPr>
                    <a:t> регуляторов</a:t>
                  </a:r>
                  <a:endParaRPr lang="vi-VN" sz="1600" dirty="0"/>
                </a:p>
              </p:txBody>
            </p:sp>
            <p:grpSp>
              <p:nvGrpSpPr>
                <p:cNvPr id="213" name="Group 212">
                  <a:extLst>
                    <a:ext uri="{FF2B5EF4-FFF2-40B4-BE49-F238E27FC236}">
                      <a16:creationId xmlns:a16="http://schemas.microsoft.com/office/drawing/2014/main" id="{80079251-FAF6-EFCF-D69C-02128E1A6D93}"/>
                    </a:ext>
                  </a:extLst>
                </p:cNvPr>
                <p:cNvGrpSpPr/>
                <p:nvPr/>
              </p:nvGrpSpPr>
              <p:grpSpPr>
                <a:xfrm>
                  <a:off x="1839861" y="3734452"/>
                  <a:ext cx="1841308" cy="833012"/>
                  <a:chOff x="2376225" y="3834854"/>
                  <a:chExt cx="1841308" cy="833012"/>
                </a:xfrm>
              </p:grpSpPr>
              <p:grpSp>
                <p:nvGrpSpPr>
                  <p:cNvPr id="197" name="Group 196">
                    <a:extLst>
                      <a:ext uri="{FF2B5EF4-FFF2-40B4-BE49-F238E27FC236}">
                        <a16:creationId xmlns:a16="http://schemas.microsoft.com/office/drawing/2014/main" id="{29ADC764-14BF-F6FA-6924-2D889554A339}"/>
                      </a:ext>
                    </a:extLst>
                  </p:cNvPr>
                  <p:cNvGrpSpPr/>
                  <p:nvPr/>
                </p:nvGrpSpPr>
                <p:grpSpPr>
                  <a:xfrm>
                    <a:off x="2376225" y="3834854"/>
                    <a:ext cx="1841308" cy="824084"/>
                    <a:chOff x="2106743" y="1909916"/>
                    <a:chExt cx="1613212" cy="1425609"/>
                  </a:xfrm>
                </p:grpSpPr>
                <p:cxnSp>
                  <p:nvCxnSpPr>
                    <p:cNvPr id="198" name="Straight Connector 197">
                      <a:extLst>
                        <a:ext uri="{FF2B5EF4-FFF2-40B4-BE49-F238E27FC236}">
                          <a16:creationId xmlns:a16="http://schemas.microsoft.com/office/drawing/2014/main" id="{FECBF89E-F4D0-FBB0-584E-9094AA0B722C}"/>
                        </a:ext>
                      </a:extLst>
                    </p:cNvPr>
                    <p:cNvCxnSpPr>
                      <a:cxnSpLocks/>
                    </p:cNvCxnSpPr>
                    <p:nvPr/>
                  </p:nvCxnSpPr>
                  <p:spPr>
                    <a:xfrm>
                      <a:off x="2106743" y="1909916"/>
                      <a:ext cx="255105" cy="1246376"/>
                    </a:xfrm>
                    <a:prstGeom prst="line">
                      <a:avLst/>
                    </a:prstGeom>
                    <a:ln w="28575">
                      <a:solidFill>
                        <a:srgbClr val="190FA4"/>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F58D78E-AE5B-A19B-D916-B3BC9B00E31B}"/>
                        </a:ext>
                      </a:extLst>
                    </p:cNvPr>
                    <p:cNvCxnSpPr>
                      <a:cxnSpLocks/>
                    </p:cNvCxnSpPr>
                    <p:nvPr/>
                  </p:nvCxnSpPr>
                  <p:spPr>
                    <a:xfrm flipH="1">
                      <a:off x="2492417" y="3335525"/>
                      <a:ext cx="1227538" cy="0"/>
                    </a:xfrm>
                    <a:prstGeom prst="line">
                      <a:avLst/>
                    </a:prstGeom>
                    <a:ln w="28575">
                      <a:solidFill>
                        <a:srgbClr val="190FA4"/>
                      </a:solidFill>
                    </a:ln>
                  </p:spPr>
                  <p:style>
                    <a:lnRef idx="1">
                      <a:schemeClr val="accent1"/>
                    </a:lnRef>
                    <a:fillRef idx="0">
                      <a:schemeClr val="accent1"/>
                    </a:fillRef>
                    <a:effectRef idx="0">
                      <a:schemeClr val="accent1"/>
                    </a:effectRef>
                    <a:fontRef idx="minor">
                      <a:schemeClr val="tx1"/>
                    </a:fontRef>
                  </p:style>
                </p:cxnSp>
              </p:grpSp>
              <p:sp>
                <p:nvSpPr>
                  <p:cNvPr id="205" name="Arc 204">
                    <a:extLst>
                      <a:ext uri="{FF2B5EF4-FFF2-40B4-BE49-F238E27FC236}">
                        <a16:creationId xmlns:a16="http://schemas.microsoft.com/office/drawing/2014/main" id="{F9B7A86B-00A2-7B21-A6FD-992D752D6B5A}"/>
                      </a:ext>
                    </a:extLst>
                  </p:cNvPr>
                  <p:cNvSpPr/>
                  <p:nvPr/>
                </p:nvSpPr>
                <p:spPr>
                  <a:xfrm rot="15046888" flipH="1">
                    <a:off x="2597707" y="4176674"/>
                    <a:ext cx="514547" cy="467837"/>
                  </a:xfrm>
                  <a:prstGeom prst="arc">
                    <a:avLst>
                      <a:gd name="adj1" fmla="val 17142206"/>
                      <a:gd name="adj2" fmla="val 19962258"/>
                    </a:avLst>
                  </a:prstGeom>
                  <a:ln w="28575">
                    <a:solidFill>
                      <a:srgbClr val="190F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dirty="0"/>
                  </a:p>
                </p:txBody>
              </p:sp>
            </p:grpSp>
            <p:sp>
              <p:nvSpPr>
                <p:cNvPr id="207" name="Flowchart: Terminator 206">
                  <a:extLst>
                    <a:ext uri="{FF2B5EF4-FFF2-40B4-BE49-F238E27FC236}">
                      <a16:creationId xmlns:a16="http://schemas.microsoft.com/office/drawing/2014/main" id="{9E48FAA5-D464-A51B-FCBA-2B1060A62705}"/>
                    </a:ext>
                  </a:extLst>
                </p:cNvPr>
                <p:cNvSpPr/>
                <p:nvPr/>
              </p:nvSpPr>
              <p:spPr>
                <a:xfrm>
                  <a:off x="3664487" y="4198752"/>
                  <a:ext cx="2703409" cy="651933"/>
                </a:xfrm>
                <a:prstGeom prst="flowChartTerminator">
                  <a:avLst/>
                </a:prstGeom>
                <a:solidFill>
                  <a:srgbClr val="190FA4"/>
                </a:solidFill>
                <a:ln>
                  <a:solidFill>
                    <a:srgbClr val="2370CD"/>
                  </a:solidFill>
                </a:ln>
              </p:spPr>
              <p:style>
                <a:lnRef idx="0">
                  <a:scrgbClr r="0" g="0" b="0"/>
                </a:lnRef>
                <a:fillRef idx="0">
                  <a:scrgbClr r="0" g="0" b="0"/>
                </a:fillRef>
                <a:effectRef idx="0">
                  <a:scrgbClr r="0" g="0" b="0"/>
                </a:effectRef>
                <a:fontRef idx="minor">
                  <a:schemeClr val="lt1"/>
                </a:fontRef>
              </p:style>
              <p:txBody>
                <a:bodyPr rtlCol="0" anchor="ctr"/>
                <a:lstStyle/>
                <a:p>
                  <a:pPr algn="ctr"/>
                  <a:r>
                    <a:rPr lang="ru-RU" sz="1600" dirty="0">
                      <a:latin typeface="Times New Roman" panose="02020603050405020304" pitchFamily="18" charset="0"/>
                      <a:cs typeface="Times New Roman" panose="02020603050405020304" pitchFamily="18" charset="0"/>
                    </a:rPr>
                    <a:t>Применение алгоритмов к физическим системам</a:t>
                  </a:r>
                  <a:endParaRPr lang="vi-VN" sz="1600" dirty="0"/>
                </a:p>
              </p:txBody>
            </p:sp>
            <p:grpSp>
              <p:nvGrpSpPr>
                <p:cNvPr id="214" name="Group 213">
                  <a:extLst>
                    <a:ext uri="{FF2B5EF4-FFF2-40B4-BE49-F238E27FC236}">
                      <a16:creationId xmlns:a16="http://schemas.microsoft.com/office/drawing/2014/main" id="{B460E768-72BC-876D-AE88-998C7BA8BF26}"/>
                    </a:ext>
                  </a:extLst>
                </p:cNvPr>
                <p:cNvGrpSpPr/>
                <p:nvPr/>
              </p:nvGrpSpPr>
              <p:grpSpPr>
                <a:xfrm flipV="1">
                  <a:off x="1881250" y="929211"/>
                  <a:ext cx="932364" cy="621359"/>
                  <a:chOff x="2376226" y="3834854"/>
                  <a:chExt cx="932364" cy="621359"/>
                </a:xfrm>
              </p:grpSpPr>
              <p:grpSp>
                <p:nvGrpSpPr>
                  <p:cNvPr id="215" name="Group 214">
                    <a:extLst>
                      <a:ext uri="{FF2B5EF4-FFF2-40B4-BE49-F238E27FC236}">
                        <a16:creationId xmlns:a16="http://schemas.microsoft.com/office/drawing/2014/main" id="{2B60C3A1-3178-BA6B-C861-E4A0A4664B76}"/>
                      </a:ext>
                    </a:extLst>
                  </p:cNvPr>
                  <p:cNvGrpSpPr/>
                  <p:nvPr/>
                </p:nvGrpSpPr>
                <p:grpSpPr>
                  <a:xfrm>
                    <a:off x="2376226" y="3834854"/>
                    <a:ext cx="932364" cy="614534"/>
                    <a:chOff x="2106743" y="1909916"/>
                    <a:chExt cx="816865" cy="1063102"/>
                  </a:xfrm>
                </p:grpSpPr>
                <p:cxnSp>
                  <p:nvCxnSpPr>
                    <p:cNvPr id="217" name="Straight Connector 216">
                      <a:extLst>
                        <a:ext uri="{FF2B5EF4-FFF2-40B4-BE49-F238E27FC236}">
                          <a16:creationId xmlns:a16="http://schemas.microsoft.com/office/drawing/2014/main" id="{5C6F2C0E-5088-D421-7F29-DA7B572C2EDB}"/>
                        </a:ext>
                      </a:extLst>
                    </p:cNvPr>
                    <p:cNvCxnSpPr>
                      <a:cxnSpLocks/>
                    </p:cNvCxnSpPr>
                    <p:nvPr/>
                  </p:nvCxnSpPr>
                  <p:spPr>
                    <a:xfrm>
                      <a:off x="2106743" y="1909916"/>
                      <a:ext cx="170735" cy="842302"/>
                    </a:xfrm>
                    <a:prstGeom prst="line">
                      <a:avLst/>
                    </a:prstGeom>
                    <a:ln w="28575">
                      <a:solidFill>
                        <a:srgbClr val="008AED"/>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27EA5EC-A50C-89D1-9957-5BEE41A5ECFD}"/>
                        </a:ext>
                      </a:extLst>
                    </p:cNvPr>
                    <p:cNvCxnSpPr>
                      <a:cxnSpLocks/>
                    </p:cNvCxnSpPr>
                    <p:nvPr/>
                  </p:nvCxnSpPr>
                  <p:spPr>
                    <a:xfrm flipH="1" flipV="1">
                      <a:off x="2425298" y="2973018"/>
                      <a:ext cx="498310" cy="0"/>
                    </a:xfrm>
                    <a:prstGeom prst="line">
                      <a:avLst/>
                    </a:prstGeom>
                    <a:ln w="28575">
                      <a:solidFill>
                        <a:srgbClr val="008AED"/>
                      </a:solidFill>
                    </a:ln>
                  </p:spPr>
                  <p:style>
                    <a:lnRef idx="1">
                      <a:schemeClr val="accent1"/>
                    </a:lnRef>
                    <a:fillRef idx="0">
                      <a:schemeClr val="accent1"/>
                    </a:fillRef>
                    <a:effectRef idx="0">
                      <a:schemeClr val="accent1"/>
                    </a:effectRef>
                    <a:fontRef idx="minor">
                      <a:schemeClr val="tx1"/>
                    </a:fontRef>
                  </p:style>
                </p:cxnSp>
              </p:grpSp>
              <p:sp>
                <p:nvSpPr>
                  <p:cNvPr id="216" name="Arc 215">
                    <a:extLst>
                      <a:ext uri="{FF2B5EF4-FFF2-40B4-BE49-F238E27FC236}">
                        <a16:creationId xmlns:a16="http://schemas.microsoft.com/office/drawing/2014/main" id="{191E1CF7-5D96-48FA-E2AF-3167D1397985}"/>
                      </a:ext>
                    </a:extLst>
                  </p:cNvPr>
                  <p:cNvSpPr/>
                  <p:nvPr/>
                </p:nvSpPr>
                <p:spPr>
                  <a:xfrm rot="15046888" flipH="1">
                    <a:off x="2513934" y="3965021"/>
                    <a:ext cx="514547" cy="467837"/>
                  </a:xfrm>
                  <a:prstGeom prst="arc">
                    <a:avLst>
                      <a:gd name="adj1" fmla="val 16610408"/>
                      <a:gd name="adj2" fmla="val 20127209"/>
                    </a:avLst>
                  </a:prstGeom>
                  <a:ln w="28575">
                    <a:solidFill>
                      <a:srgbClr val="008AE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dirty="0"/>
                  </a:p>
                </p:txBody>
              </p:sp>
            </p:grpSp>
            <p:grpSp>
              <p:nvGrpSpPr>
                <p:cNvPr id="226" name="Group 225">
                  <a:extLst>
                    <a:ext uri="{FF2B5EF4-FFF2-40B4-BE49-F238E27FC236}">
                      <a16:creationId xmlns:a16="http://schemas.microsoft.com/office/drawing/2014/main" id="{6796789A-9C22-D73E-DEF4-AA15CF1F8B0E}"/>
                    </a:ext>
                  </a:extLst>
                </p:cNvPr>
                <p:cNvGrpSpPr/>
                <p:nvPr/>
              </p:nvGrpSpPr>
              <p:grpSpPr>
                <a:xfrm flipV="1">
                  <a:off x="2441297" y="2985895"/>
                  <a:ext cx="1732603" cy="400510"/>
                  <a:chOff x="2161583" y="1566233"/>
                  <a:chExt cx="1517972" cy="692853"/>
                </a:xfrm>
              </p:grpSpPr>
              <p:cxnSp>
                <p:nvCxnSpPr>
                  <p:cNvPr id="227" name="Straight Connector 226">
                    <a:extLst>
                      <a:ext uri="{FF2B5EF4-FFF2-40B4-BE49-F238E27FC236}">
                        <a16:creationId xmlns:a16="http://schemas.microsoft.com/office/drawing/2014/main" id="{FE087216-6B00-4826-21BF-4E06209954B4}"/>
                      </a:ext>
                    </a:extLst>
                  </p:cNvPr>
                  <p:cNvCxnSpPr>
                    <a:cxnSpLocks/>
                  </p:cNvCxnSpPr>
                  <p:nvPr/>
                </p:nvCxnSpPr>
                <p:spPr>
                  <a:xfrm flipV="1">
                    <a:off x="2161583" y="1675723"/>
                    <a:ext cx="95276" cy="583363"/>
                  </a:xfrm>
                  <a:prstGeom prst="line">
                    <a:avLst/>
                  </a:prstGeom>
                  <a:ln w="28575">
                    <a:solidFill>
                      <a:srgbClr val="5534A3"/>
                    </a:solidFill>
                  </a:ln>
                </p:spPr>
                <p:style>
                  <a:lnRef idx="1">
                    <a:schemeClr val="accent1"/>
                  </a:lnRef>
                  <a:fillRef idx="0">
                    <a:schemeClr val="accent1"/>
                  </a:fillRef>
                  <a:effectRef idx="0">
                    <a:schemeClr val="accent1"/>
                  </a:effectRef>
                  <a:fontRef idx="minor">
                    <a:schemeClr val="tx1"/>
                  </a:fontRef>
                </p:style>
              </p:cxnSp>
              <p:sp>
                <p:nvSpPr>
                  <p:cNvPr id="228" name="Arc 227">
                    <a:extLst>
                      <a:ext uri="{FF2B5EF4-FFF2-40B4-BE49-F238E27FC236}">
                        <a16:creationId xmlns:a16="http://schemas.microsoft.com/office/drawing/2014/main" id="{739B3F93-0A3B-9DF6-7461-39F656F3747C}"/>
                      </a:ext>
                    </a:extLst>
                  </p:cNvPr>
                  <p:cNvSpPr/>
                  <p:nvPr/>
                </p:nvSpPr>
                <p:spPr>
                  <a:xfrm rot="16200000">
                    <a:off x="2255559" y="1602327"/>
                    <a:ext cx="184497" cy="184666"/>
                  </a:xfrm>
                  <a:prstGeom prst="arc">
                    <a:avLst/>
                  </a:prstGeom>
                  <a:ln w="28575">
                    <a:solidFill>
                      <a:srgbClr val="5534A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cxnSp>
                <p:nvCxnSpPr>
                  <p:cNvPr id="229" name="Straight Connector 228">
                    <a:extLst>
                      <a:ext uri="{FF2B5EF4-FFF2-40B4-BE49-F238E27FC236}">
                        <a16:creationId xmlns:a16="http://schemas.microsoft.com/office/drawing/2014/main" id="{42402808-4D40-FF45-DCFD-95B693B13935}"/>
                      </a:ext>
                    </a:extLst>
                  </p:cNvPr>
                  <p:cNvCxnSpPr>
                    <a:cxnSpLocks/>
                  </p:cNvCxnSpPr>
                  <p:nvPr/>
                </p:nvCxnSpPr>
                <p:spPr>
                  <a:xfrm flipH="1">
                    <a:off x="2344323" y="1566233"/>
                    <a:ext cx="1335232" cy="36176"/>
                  </a:xfrm>
                  <a:prstGeom prst="line">
                    <a:avLst/>
                  </a:prstGeom>
                  <a:ln w="28575">
                    <a:solidFill>
                      <a:srgbClr val="5534A3"/>
                    </a:solidFill>
                  </a:ln>
                </p:spPr>
                <p:style>
                  <a:lnRef idx="1">
                    <a:schemeClr val="accent1"/>
                  </a:lnRef>
                  <a:fillRef idx="0">
                    <a:schemeClr val="accent1"/>
                  </a:fillRef>
                  <a:effectRef idx="0">
                    <a:schemeClr val="accent1"/>
                  </a:effectRef>
                  <a:fontRef idx="minor">
                    <a:schemeClr val="tx1"/>
                  </a:fontRef>
                </p:style>
              </p:cxnSp>
            </p:grpSp>
            <p:sp>
              <p:nvSpPr>
                <p:cNvPr id="173" name="Flowchart: Terminator 172">
                  <a:extLst>
                    <a:ext uri="{FF2B5EF4-FFF2-40B4-BE49-F238E27FC236}">
                      <a16:creationId xmlns:a16="http://schemas.microsoft.com/office/drawing/2014/main" id="{39D8B7B2-E18E-FDF2-D970-29B7668B535E}"/>
                    </a:ext>
                  </a:extLst>
                </p:cNvPr>
                <p:cNvSpPr/>
                <p:nvPr/>
              </p:nvSpPr>
              <p:spPr>
                <a:xfrm>
                  <a:off x="2550044" y="714605"/>
                  <a:ext cx="1997918" cy="409012"/>
                </a:xfrm>
                <a:prstGeom prst="flowChartTerminator">
                  <a:avLst/>
                </a:prstGeom>
                <a:solidFill>
                  <a:srgbClr val="2370CD"/>
                </a:solidFill>
                <a:ln>
                  <a:solidFill>
                    <a:srgbClr val="2370CD"/>
                  </a:solidFill>
                </a:ln>
              </p:spPr>
              <p:style>
                <a:lnRef idx="0">
                  <a:scrgbClr r="0" g="0" b="0"/>
                </a:lnRef>
                <a:fillRef idx="0">
                  <a:scrgbClr r="0" g="0" b="0"/>
                </a:fillRef>
                <a:effectRef idx="0">
                  <a:scrgbClr r="0" g="0" b="0"/>
                </a:effectRef>
                <a:fontRef idx="minor">
                  <a:schemeClr val="lt1"/>
                </a:fontRef>
              </p:style>
              <p:txBody>
                <a:bodyPr rtlCol="0" anchor="ctr"/>
                <a:lstStyle/>
                <a:p>
                  <a:pPr algn="ctr"/>
                  <a:r>
                    <a:rPr lang="ru-RU" sz="1600" dirty="0">
                      <a:latin typeface="Times New Roman" panose="02020603050405020304" pitchFamily="18" charset="0"/>
                      <a:cs typeface="Times New Roman" panose="02020603050405020304" pitchFamily="18" charset="0"/>
                    </a:rPr>
                    <a:t>Обзор литературы</a:t>
                  </a:r>
                  <a:endParaRPr lang="vi-VN" sz="1600" dirty="0"/>
                </a:p>
              </p:txBody>
            </p:sp>
          </p:grpSp>
          <p:sp>
            <p:nvSpPr>
              <p:cNvPr id="243" name="TextBox 242">
                <a:extLst>
                  <a:ext uri="{FF2B5EF4-FFF2-40B4-BE49-F238E27FC236}">
                    <a16:creationId xmlns:a16="http://schemas.microsoft.com/office/drawing/2014/main" id="{A98BD868-38A5-4EC2-AF80-0209E01EEEE6}"/>
                  </a:ext>
                </a:extLst>
              </p:cNvPr>
              <p:cNvSpPr txBox="1"/>
              <p:nvPr/>
            </p:nvSpPr>
            <p:spPr>
              <a:xfrm>
                <a:off x="5128623" y="591843"/>
                <a:ext cx="2651203" cy="523220"/>
              </a:xfrm>
              <a:prstGeom prst="rect">
                <a:avLst/>
              </a:prstGeom>
              <a:noFill/>
            </p:spPr>
            <p:txBody>
              <a:bodyPr wrap="square">
                <a:spAutoFit/>
              </a:bodyPr>
              <a:lstStyle/>
              <a:p>
                <a:r>
                  <a:rPr lang="ru-RU" sz="1400" dirty="0">
                    <a:latin typeface="Times New Roman" panose="02020603050405020304" pitchFamily="18" charset="0"/>
                    <a:cs typeface="Times New Roman" panose="02020603050405020304" pitchFamily="18" charset="0"/>
                  </a:rPr>
                  <a:t>Концепция и компоненты обучения с подкреплением</a:t>
                </a:r>
                <a:endParaRPr lang="vi-VN" sz="1400" dirty="0"/>
              </a:p>
            </p:txBody>
          </p:sp>
          <p:sp>
            <p:nvSpPr>
              <p:cNvPr id="245" name="TextBox 244">
                <a:extLst>
                  <a:ext uri="{FF2B5EF4-FFF2-40B4-BE49-F238E27FC236}">
                    <a16:creationId xmlns:a16="http://schemas.microsoft.com/office/drawing/2014/main" id="{825BE950-40BD-F09B-A20F-E7A74C044EFE}"/>
                  </a:ext>
                </a:extLst>
              </p:cNvPr>
              <p:cNvSpPr txBox="1"/>
              <p:nvPr/>
            </p:nvSpPr>
            <p:spPr>
              <a:xfrm>
                <a:off x="5093487" y="1281071"/>
                <a:ext cx="3551749" cy="523220"/>
              </a:xfrm>
              <a:prstGeom prst="rect">
                <a:avLst/>
              </a:prstGeom>
              <a:noFill/>
            </p:spPr>
            <p:txBody>
              <a:bodyPr wrap="square">
                <a:spAutoFit/>
              </a:bodyPr>
              <a:lstStyle>
                <a:defPPr>
                  <a:defRPr lang="en-US"/>
                </a:defPPr>
                <a:lvl1pPr>
                  <a:defRPr sz="1200">
                    <a:latin typeface="Times New Roman" panose="02020603050405020304" pitchFamily="18" charset="0"/>
                    <a:cs typeface="Times New Roman" panose="02020603050405020304" pitchFamily="18" charset="0"/>
                  </a:defRPr>
                </a:lvl1pPr>
              </a:lstStyle>
              <a:p>
                <a:r>
                  <a:rPr lang="ru-RU" sz="1400" dirty="0"/>
                  <a:t>Основные алгоритмы обучения с подкреплением</a:t>
                </a:r>
                <a:endParaRPr lang="vi-VN" sz="1400" dirty="0"/>
              </a:p>
            </p:txBody>
          </p:sp>
          <p:cxnSp>
            <p:nvCxnSpPr>
              <p:cNvPr id="251" name="Connector: Curved 250">
                <a:extLst>
                  <a:ext uri="{FF2B5EF4-FFF2-40B4-BE49-F238E27FC236}">
                    <a16:creationId xmlns:a16="http://schemas.microsoft.com/office/drawing/2014/main" id="{F546F9BD-00DE-7899-E421-7CE27D601F6A}"/>
                  </a:ext>
                </a:extLst>
              </p:cNvPr>
              <p:cNvCxnSpPr>
                <a:cxnSpLocks/>
              </p:cNvCxnSpPr>
              <p:nvPr/>
            </p:nvCxnSpPr>
            <p:spPr>
              <a:xfrm>
                <a:off x="4607137" y="1281072"/>
                <a:ext cx="521487" cy="138499"/>
              </a:xfrm>
              <a:prstGeom prst="curvedConnector3">
                <a:avLst>
                  <a:gd name="adj1" fmla="val 46015"/>
                </a:avLst>
              </a:prstGeom>
              <a:ln w="12700">
                <a:solidFill>
                  <a:srgbClr val="065AC0"/>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07FF047C-FB46-23FA-4E19-DE9EB9DE3DEB}"/>
                  </a:ext>
                </a:extLst>
              </p:cNvPr>
              <p:cNvSpPr txBox="1"/>
              <p:nvPr/>
            </p:nvSpPr>
            <p:spPr>
              <a:xfrm>
                <a:off x="6892266" y="1784811"/>
                <a:ext cx="1854567" cy="307777"/>
              </a:xfrm>
              <a:prstGeom prst="rect">
                <a:avLst/>
              </a:prstGeom>
              <a:noFill/>
            </p:spPr>
            <p:txBody>
              <a:bodyPr wrap="square">
                <a:spAutoFit/>
              </a:bodyPr>
              <a:lstStyle/>
              <a:p>
                <a:r>
                  <a:rPr lang="ru-RU" sz="1400" dirty="0">
                    <a:solidFill>
                      <a:srgbClr val="FF0000"/>
                    </a:solidFill>
                    <a:latin typeface="Times New Roman" panose="02020603050405020304" pitchFamily="18" charset="0"/>
                    <a:cs typeface="Times New Roman" panose="02020603050405020304" pitchFamily="18" charset="0"/>
                  </a:rPr>
                  <a:t>Для линейных систем</a:t>
                </a:r>
                <a:endParaRPr lang="vi-VN" sz="1400" dirty="0">
                  <a:solidFill>
                    <a:srgbClr val="FF0000"/>
                  </a:solidFill>
                </a:endParaRPr>
              </a:p>
            </p:txBody>
          </p:sp>
          <p:sp>
            <p:nvSpPr>
              <p:cNvPr id="253" name="TextBox 252">
                <a:extLst>
                  <a:ext uri="{FF2B5EF4-FFF2-40B4-BE49-F238E27FC236}">
                    <a16:creationId xmlns:a16="http://schemas.microsoft.com/office/drawing/2014/main" id="{4A373976-3242-DA22-243B-E50F218E49AE}"/>
                  </a:ext>
                </a:extLst>
              </p:cNvPr>
              <p:cNvSpPr txBox="1"/>
              <p:nvPr/>
            </p:nvSpPr>
            <p:spPr>
              <a:xfrm>
                <a:off x="6892265" y="2383802"/>
                <a:ext cx="2140127" cy="307777"/>
              </a:xfrm>
              <a:prstGeom prst="rect">
                <a:avLst/>
              </a:prstGeom>
              <a:noFill/>
            </p:spPr>
            <p:txBody>
              <a:bodyPr wrap="square">
                <a:spAutoFit/>
              </a:bodyPr>
              <a:lstStyle/>
              <a:p>
                <a:r>
                  <a:rPr lang="ru-RU" sz="1400" dirty="0">
                    <a:solidFill>
                      <a:srgbClr val="FF0000"/>
                    </a:solidFill>
                    <a:latin typeface="Times New Roman" panose="02020603050405020304" pitchFamily="18" charset="0"/>
                    <a:cs typeface="Times New Roman" panose="02020603050405020304" pitchFamily="18" charset="0"/>
                  </a:rPr>
                  <a:t>Для нелинейных систем</a:t>
                </a:r>
                <a:endParaRPr lang="vi-VN" sz="1400" dirty="0">
                  <a:solidFill>
                    <a:srgbClr val="FF0000"/>
                  </a:solidFill>
                </a:endParaRPr>
              </a:p>
            </p:txBody>
          </p:sp>
        </p:grpSp>
        <p:grpSp>
          <p:nvGrpSpPr>
            <p:cNvPr id="262" name="Group 261">
              <a:extLst>
                <a:ext uri="{FF2B5EF4-FFF2-40B4-BE49-F238E27FC236}">
                  <a16:creationId xmlns:a16="http://schemas.microsoft.com/office/drawing/2014/main" id="{F674A0DA-D557-5DFE-4123-B99BD2AE58C2}"/>
                </a:ext>
              </a:extLst>
            </p:cNvPr>
            <p:cNvGrpSpPr/>
            <p:nvPr/>
          </p:nvGrpSpPr>
          <p:grpSpPr>
            <a:xfrm>
              <a:off x="565515" y="1994877"/>
              <a:ext cx="1654940" cy="587662"/>
              <a:chOff x="797592" y="2239835"/>
              <a:chExt cx="1654940" cy="587662"/>
            </a:xfrm>
          </p:grpSpPr>
          <p:sp>
            <p:nvSpPr>
              <p:cNvPr id="260" name="TextBox 259">
                <a:extLst>
                  <a:ext uri="{FF2B5EF4-FFF2-40B4-BE49-F238E27FC236}">
                    <a16:creationId xmlns:a16="http://schemas.microsoft.com/office/drawing/2014/main" id="{308E31ED-E6E1-D235-7DE2-E402C96AF353}"/>
                  </a:ext>
                </a:extLst>
              </p:cNvPr>
              <p:cNvSpPr txBox="1"/>
              <p:nvPr/>
            </p:nvSpPr>
            <p:spPr>
              <a:xfrm>
                <a:off x="797592" y="2488943"/>
                <a:ext cx="1654940" cy="338554"/>
              </a:xfrm>
              <a:prstGeom prst="rect">
                <a:avLst/>
              </a:prstGeom>
              <a:noFill/>
            </p:spPr>
            <p:txBody>
              <a:bodyPr wrap="none" rtlCol="0">
                <a:spAutoFit/>
              </a:bodyPr>
              <a:lstStyle/>
              <a:p>
                <a:r>
                  <a:rPr lang="ru-RU" sz="1600" b="1" dirty="0"/>
                  <a:t>ИССЛЕДОВАНИЯ</a:t>
                </a:r>
                <a:endParaRPr lang="vi-VN" sz="1600" b="1" dirty="0"/>
              </a:p>
            </p:txBody>
          </p:sp>
          <p:sp>
            <p:nvSpPr>
              <p:cNvPr id="261" name="TextBox 260">
                <a:extLst>
                  <a:ext uri="{FF2B5EF4-FFF2-40B4-BE49-F238E27FC236}">
                    <a16:creationId xmlns:a16="http://schemas.microsoft.com/office/drawing/2014/main" id="{E137A8CE-FE78-1F03-6D03-3274CF8C49ED}"/>
                  </a:ext>
                </a:extLst>
              </p:cNvPr>
              <p:cNvSpPr txBox="1"/>
              <p:nvPr/>
            </p:nvSpPr>
            <p:spPr>
              <a:xfrm>
                <a:off x="810801" y="2239835"/>
                <a:ext cx="1628523" cy="338554"/>
              </a:xfrm>
              <a:prstGeom prst="rect">
                <a:avLst/>
              </a:prstGeom>
              <a:noFill/>
            </p:spPr>
            <p:txBody>
              <a:bodyPr wrap="none" rtlCol="0">
                <a:spAutoFit/>
              </a:bodyPr>
              <a:lstStyle/>
              <a:p>
                <a:r>
                  <a:rPr lang="ru-RU" sz="1600" b="1" dirty="0"/>
                  <a:t>ЦЕЛИ И ЗАДАЧИ</a:t>
                </a:r>
                <a:endParaRPr lang="vi-VN" sz="1600" b="1" dirty="0"/>
              </a:p>
            </p:txBody>
          </p:sp>
        </p:grpSp>
      </p:grpSp>
    </p:spTree>
    <p:extLst>
      <p:ext uri="{BB962C8B-B14F-4D97-AF65-F5344CB8AC3E}">
        <p14:creationId xmlns:p14="http://schemas.microsoft.com/office/powerpoint/2010/main" val="4056095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F99C90-7844-03D2-5F2E-7DF1E3D5CF39}"/>
              </a:ext>
            </a:extLst>
          </p:cNvPr>
          <p:cNvSpPr>
            <a:spLocks noGrp="1"/>
          </p:cNvSpPr>
          <p:nvPr>
            <p:ph type="title"/>
          </p:nvPr>
        </p:nvSpPr>
        <p:spPr/>
        <p:txBody>
          <a:bodyPr>
            <a:normAutofit fontScale="90000"/>
          </a:bodyPr>
          <a:lstStyle/>
          <a:p>
            <a:r>
              <a:rPr lang="ru-RU" dirty="0">
                <a:solidFill>
                  <a:schemeClr val="bg1"/>
                </a:solidFill>
              </a:rPr>
              <a:t>Оптимальное управление</a:t>
            </a:r>
            <a:endParaRPr lang="en-GB" dirty="0">
              <a:solidFill>
                <a:schemeClr val="bg1"/>
              </a:solidFill>
            </a:endParaRPr>
          </a:p>
        </p:txBody>
      </p:sp>
      <p:grpSp>
        <p:nvGrpSpPr>
          <p:cNvPr id="12" name="Группа 11">
            <a:extLst>
              <a:ext uri="{FF2B5EF4-FFF2-40B4-BE49-F238E27FC236}">
                <a16:creationId xmlns:a16="http://schemas.microsoft.com/office/drawing/2014/main" id="{FA3CE979-0827-FCE0-23DE-779050BBDDB9}"/>
              </a:ext>
            </a:extLst>
          </p:cNvPr>
          <p:cNvGrpSpPr/>
          <p:nvPr/>
        </p:nvGrpSpPr>
        <p:grpSpPr>
          <a:xfrm>
            <a:off x="427926" y="1164947"/>
            <a:ext cx="4007285" cy="2655469"/>
            <a:chOff x="402197" y="1564046"/>
            <a:chExt cx="4007285" cy="2655469"/>
          </a:xfrm>
        </p:grpSpPr>
        <p:sp>
          <p:nvSpPr>
            <p:cNvPr id="5" name="Полилиния: фигура 4">
              <a:extLst>
                <a:ext uri="{FF2B5EF4-FFF2-40B4-BE49-F238E27FC236}">
                  <a16:creationId xmlns:a16="http://schemas.microsoft.com/office/drawing/2014/main" id="{6850824A-EA6B-83BB-6A48-04D2ACF1CCB9}"/>
                </a:ext>
              </a:extLst>
            </p:cNvPr>
            <p:cNvSpPr/>
            <p:nvPr/>
          </p:nvSpPr>
          <p:spPr>
            <a:xfrm>
              <a:off x="523509" y="1597199"/>
              <a:ext cx="3745622" cy="436904"/>
            </a:xfrm>
            <a:custGeom>
              <a:avLst/>
              <a:gdLst>
                <a:gd name="connsiteX0" fmla="*/ 256951 w 2895603"/>
                <a:gd name="connsiteY0" fmla="*/ 0 h 405404"/>
                <a:gd name="connsiteX1" fmla="*/ 2638652 w 2895603"/>
                <a:gd name="connsiteY1" fmla="*/ 0 h 405404"/>
                <a:gd name="connsiteX2" fmla="*/ 2895603 w 2895603"/>
                <a:gd name="connsiteY2" fmla="*/ 323746 h 405404"/>
                <a:gd name="connsiteX3" fmla="*/ 2895603 w 2895603"/>
                <a:gd name="connsiteY3" fmla="*/ 405404 h 405404"/>
                <a:gd name="connsiteX4" fmla="*/ 2868333 w 2895603"/>
                <a:gd name="connsiteY4" fmla="*/ 405404 h 405404"/>
                <a:gd name="connsiteX5" fmla="*/ 2868333 w 2895603"/>
                <a:gd name="connsiteY5" fmla="*/ 333373 h 405404"/>
                <a:gd name="connsiteX6" fmla="*/ 2615937 w 2895603"/>
                <a:gd name="connsiteY6" fmla="*/ 34358 h 405404"/>
                <a:gd name="connsiteX7" fmla="*/ 276446 w 2895603"/>
                <a:gd name="connsiteY7" fmla="*/ 34358 h 405404"/>
                <a:gd name="connsiteX8" fmla="*/ 24048 w 2895603"/>
                <a:gd name="connsiteY8" fmla="*/ 333373 h 405404"/>
                <a:gd name="connsiteX9" fmla="*/ 24048 w 2895603"/>
                <a:gd name="connsiteY9" fmla="*/ 405404 h 405404"/>
                <a:gd name="connsiteX10" fmla="*/ 0 w 2895603"/>
                <a:gd name="connsiteY10" fmla="*/ 405404 h 405404"/>
                <a:gd name="connsiteX11" fmla="*/ 0 w 2895603"/>
                <a:gd name="connsiteY11" fmla="*/ 323746 h 405404"/>
                <a:gd name="connsiteX12" fmla="*/ 256951 w 2895603"/>
                <a:gd name="connsiteY12" fmla="*/ 0 h 40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5603" h="405404">
                  <a:moveTo>
                    <a:pt x="256951" y="0"/>
                  </a:moveTo>
                  <a:lnTo>
                    <a:pt x="2638652" y="0"/>
                  </a:lnTo>
                  <a:cubicBezTo>
                    <a:pt x="2780563" y="0"/>
                    <a:pt x="2895603" y="144946"/>
                    <a:pt x="2895603" y="323746"/>
                  </a:cubicBezTo>
                  <a:lnTo>
                    <a:pt x="2895603" y="405404"/>
                  </a:lnTo>
                  <a:lnTo>
                    <a:pt x="2868333" y="405404"/>
                  </a:lnTo>
                  <a:lnTo>
                    <a:pt x="2868333" y="333373"/>
                  </a:lnTo>
                  <a:cubicBezTo>
                    <a:pt x="2868333" y="168231"/>
                    <a:pt x="2755331" y="34358"/>
                    <a:pt x="2615937" y="34358"/>
                  </a:cubicBezTo>
                  <a:lnTo>
                    <a:pt x="276446" y="34358"/>
                  </a:lnTo>
                  <a:cubicBezTo>
                    <a:pt x="137050" y="34358"/>
                    <a:pt x="24048" y="168231"/>
                    <a:pt x="24048" y="333373"/>
                  </a:cubicBezTo>
                  <a:lnTo>
                    <a:pt x="24048" y="405404"/>
                  </a:lnTo>
                  <a:lnTo>
                    <a:pt x="0" y="405404"/>
                  </a:lnTo>
                  <a:lnTo>
                    <a:pt x="0" y="323746"/>
                  </a:lnTo>
                  <a:cubicBezTo>
                    <a:pt x="0" y="144946"/>
                    <a:pt x="115041" y="0"/>
                    <a:pt x="256951" y="0"/>
                  </a:cubicBezTo>
                  <a:close/>
                </a:path>
              </a:pathLst>
            </a:cu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vi-VN">
                <a:solidFill>
                  <a:schemeClr val="bg1"/>
                </a:solidFill>
              </a:endParaRPr>
            </a:p>
          </p:txBody>
        </p:sp>
        <p:sp>
          <p:nvSpPr>
            <p:cNvPr id="30" name="Freeform: Shape 29">
              <a:extLst>
                <a:ext uri="{FF2B5EF4-FFF2-40B4-BE49-F238E27FC236}">
                  <a16:creationId xmlns:a16="http://schemas.microsoft.com/office/drawing/2014/main" id="{B4FE9578-E660-57FF-349A-57AC26E27256}"/>
                </a:ext>
              </a:extLst>
            </p:cNvPr>
            <p:cNvSpPr/>
            <p:nvPr/>
          </p:nvSpPr>
          <p:spPr>
            <a:xfrm>
              <a:off x="523509" y="2034102"/>
              <a:ext cx="3745622" cy="2185413"/>
            </a:xfrm>
            <a:custGeom>
              <a:avLst/>
              <a:gdLst>
                <a:gd name="connsiteX0" fmla="*/ 0 w 2528455"/>
                <a:gd name="connsiteY0" fmla="*/ 0 h 1034473"/>
                <a:gd name="connsiteX1" fmla="*/ 21000 w 2528455"/>
                <a:gd name="connsiteY1" fmla="*/ 0 h 1034473"/>
                <a:gd name="connsiteX2" fmla="*/ 21000 w 2528455"/>
                <a:gd name="connsiteY2" fmla="*/ 794600 h 1034473"/>
                <a:gd name="connsiteX3" fmla="*/ 241395 w 2528455"/>
                <a:gd name="connsiteY3" fmla="*/ 1014677 h 1034473"/>
                <a:gd name="connsiteX4" fmla="*/ 2284250 w 2528455"/>
                <a:gd name="connsiteY4" fmla="*/ 1014677 h 1034473"/>
                <a:gd name="connsiteX5" fmla="*/ 2504644 w 2528455"/>
                <a:gd name="connsiteY5" fmla="*/ 794600 h 1034473"/>
                <a:gd name="connsiteX6" fmla="*/ 2504644 w 2528455"/>
                <a:gd name="connsiteY6" fmla="*/ 0 h 1034473"/>
                <a:gd name="connsiteX7" fmla="*/ 2528455 w 2528455"/>
                <a:gd name="connsiteY7" fmla="*/ 0 h 1034473"/>
                <a:gd name="connsiteX8" fmla="*/ 2528455 w 2528455"/>
                <a:gd name="connsiteY8" fmla="*/ 810102 h 1034473"/>
                <a:gd name="connsiteX9" fmla="*/ 2304084 w 2528455"/>
                <a:gd name="connsiteY9" fmla="*/ 1034473 h 1034473"/>
                <a:gd name="connsiteX10" fmla="*/ 224371 w 2528455"/>
                <a:gd name="connsiteY10" fmla="*/ 1034473 h 1034473"/>
                <a:gd name="connsiteX11" fmla="*/ 0 w 2528455"/>
                <a:gd name="connsiteY11" fmla="*/ 810102 h 103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455" h="1034473">
                  <a:moveTo>
                    <a:pt x="0" y="0"/>
                  </a:moveTo>
                  <a:lnTo>
                    <a:pt x="21000" y="0"/>
                  </a:lnTo>
                  <a:lnTo>
                    <a:pt x="21000" y="794600"/>
                  </a:lnTo>
                  <a:cubicBezTo>
                    <a:pt x="21000" y="916146"/>
                    <a:pt x="119674" y="1014677"/>
                    <a:pt x="241395" y="1014677"/>
                  </a:cubicBezTo>
                  <a:lnTo>
                    <a:pt x="2284250" y="1014677"/>
                  </a:lnTo>
                  <a:cubicBezTo>
                    <a:pt x="2405970" y="1014677"/>
                    <a:pt x="2504644" y="916146"/>
                    <a:pt x="2504644" y="794600"/>
                  </a:cubicBezTo>
                  <a:lnTo>
                    <a:pt x="2504644" y="0"/>
                  </a:lnTo>
                  <a:lnTo>
                    <a:pt x="2528455" y="0"/>
                  </a:lnTo>
                  <a:lnTo>
                    <a:pt x="2528455" y="810102"/>
                  </a:lnTo>
                  <a:cubicBezTo>
                    <a:pt x="2528455" y="934019"/>
                    <a:pt x="2428001" y="1034473"/>
                    <a:pt x="2304084" y="1034473"/>
                  </a:cubicBezTo>
                  <a:lnTo>
                    <a:pt x="224371" y="1034473"/>
                  </a:lnTo>
                  <a:cubicBezTo>
                    <a:pt x="100454" y="1034473"/>
                    <a:pt x="0" y="934019"/>
                    <a:pt x="0" y="810102"/>
                  </a:cubicBezTo>
                  <a:close/>
                </a:path>
              </a:pathLst>
            </a:cu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vi-VN" dirty="0">
                <a:solidFill>
                  <a:schemeClr val="bg1"/>
                </a:solidFill>
              </a:endParaRPr>
            </a:p>
          </p:txBody>
        </p:sp>
        <p:cxnSp>
          <p:nvCxnSpPr>
            <p:cNvPr id="31" name="Straight Connector 30">
              <a:extLst>
                <a:ext uri="{FF2B5EF4-FFF2-40B4-BE49-F238E27FC236}">
                  <a16:creationId xmlns:a16="http://schemas.microsoft.com/office/drawing/2014/main" id="{E265499C-3CD2-CDBB-D0CC-2E3E785F8ABE}"/>
                </a:ext>
              </a:extLst>
            </p:cNvPr>
            <p:cNvCxnSpPr>
              <a:cxnSpLocks/>
            </p:cNvCxnSpPr>
            <p:nvPr/>
          </p:nvCxnSpPr>
          <p:spPr>
            <a:xfrm>
              <a:off x="523507" y="2279309"/>
              <a:ext cx="3745624" cy="6443"/>
            </a:xfrm>
            <a:prstGeom prst="line">
              <a:avLst/>
            </a:prstGeom>
            <a:solidFill>
              <a:schemeClr val="bg1"/>
            </a:solidFill>
            <a:ln w="19050">
              <a:solidFill>
                <a:schemeClr val="bg1"/>
              </a:solidFill>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5C05F096-52D4-7CEE-CE88-393586A722E9}"/>
                </a:ext>
              </a:extLst>
            </p:cNvPr>
            <p:cNvSpPr txBox="1"/>
            <p:nvPr/>
          </p:nvSpPr>
          <p:spPr>
            <a:xfrm>
              <a:off x="737369" y="1564046"/>
              <a:ext cx="3026387" cy="707886"/>
            </a:xfrm>
            <a:prstGeom prst="rect">
              <a:avLst/>
            </a:prstGeom>
            <a:noFill/>
          </p:spPr>
          <p:txBody>
            <a:bodyPr wrap="square">
              <a:spAutoFit/>
            </a:bodyPr>
            <a:lstStyle/>
            <a:p>
              <a:pPr marL="228600" algn="ctr"/>
              <a:r>
                <a:rPr lang="ru-RU" sz="2000" b="1" dirty="0">
                  <a:solidFill>
                    <a:schemeClr val="bg1"/>
                  </a:solidFill>
                  <a:latin typeface="+mj-lt"/>
                  <a:cs typeface="Times New Roman" panose="02020603050405020304" pitchFamily="18" charset="0"/>
                </a:rPr>
                <a:t>Оптимальное управление</a:t>
              </a:r>
              <a:endParaRPr lang="en-GB" sz="2000" b="1" dirty="0">
                <a:solidFill>
                  <a:schemeClr val="bg1"/>
                </a:solidFill>
                <a:latin typeface="+mj-lt"/>
                <a:cs typeface="Times New Roman" panose="02020603050405020304" pitchFamily="18" charset="0"/>
              </a:endParaRPr>
            </a:p>
          </p:txBody>
        </p:sp>
        <p:sp>
          <p:nvSpPr>
            <p:cNvPr id="33" name="TextBox 32">
              <a:extLst>
                <a:ext uri="{FF2B5EF4-FFF2-40B4-BE49-F238E27FC236}">
                  <a16:creationId xmlns:a16="http://schemas.microsoft.com/office/drawing/2014/main" id="{BCE21F7D-140E-0C47-3AEC-BACCF130C394}"/>
                </a:ext>
              </a:extLst>
            </p:cNvPr>
            <p:cNvSpPr txBox="1"/>
            <p:nvPr/>
          </p:nvSpPr>
          <p:spPr>
            <a:xfrm>
              <a:off x="402197" y="2330872"/>
              <a:ext cx="4007285" cy="1815882"/>
            </a:xfrm>
            <a:prstGeom prst="rect">
              <a:avLst/>
            </a:prstGeom>
            <a:noFill/>
          </p:spPr>
          <p:txBody>
            <a:bodyPr wrap="square">
              <a:spAutoFit/>
            </a:bodyPr>
            <a:lstStyle/>
            <a:p>
              <a:pPr marL="228600"/>
              <a:r>
                <a:rPr lang="ru-RU" sz="1600" dirty="0">
                  <a:solidFill>
                    <a:schemeClr val="bg1"/>
                  </a:solidFill>
                  <a:latin typeface="Bahnschrift Light SemiCondensed" panose="020B0502040204020203" pitchFamily="34" charset="0"/>
                  <a:cs typeface="Times New Roman" panose="02020603050405020304" pitchFamily="18" charset="0"/>
                </a:rPr>
                <a:t>- Уравнения Гамильтона Якоби Беллмана</a:t>
              </a:r>
              <a:endParaRPr lang="vi-VN" sz="1600" dirty="0">
                <a:solidFill>
                  <a:schemeClr val="bg1"/>
                </a:solidFill>
                <a:latin typeface="Bahnschrift Light SemiCondensed" panose="020B0502040204020203" pitchFamily="34" charset="0"/>
                <a:cs typeface="Times New Roman" panose="02020603050405020304" pitchFamily="18" charset="0"/>
              </a:endParaRPr>
            </a:p>
            <a:p>
              <a:pPr marL="228600"/>
              <a:r>
                <a:rPr lang="ru-RU" sz="1600" dirty="0">
                  <a:solidFill>
                    <a:schemeClr val="bg1"/>
                  </a:solidFill>
                  <a:latin typeface="Bahnschrift Light SemiCondensed" panose="020B0502040204020203" pitchFamily="34" charset="0"/>
                  <a:cs typeface="Times New Roman" panose="02020603050405020304" pitchFamily="18" charset="0"/>
                </a:rPr>
                <a:t>- Функция ценности</a:t>
              </a:r>
            </a:p>
            <a:p>
              <a:pPr marL="228600"/>
              <a:r>
                <a:rPr lang="ru-RU" sz="1600" dirty="0">
                  <a:solidFill>
                    <a:schemeClr val="bg1"/>
                  </a:solidFill>
                  <a:latin typeface="Bahnschrift Light SemiCondensed" panose="020B0502040204020203" pitchFamily="34" charset="0"/>
                  <a:cs typeface="Times New Roman" panose="02020603050405020304" pitchFamily="18" charset="0"/>
                </a:rPr>
                <a:t>(</a:t>
              </a:r>
              <a:r>
                <a:rPr lang="ru-RU" sz="1600" dirty="0">
                  <a:solidFill>
                    <a:srgbClr val="FF0000"/>
                  </a:solidFill>
                  <a:latin typeface="Bahnschrift Light SemiCondensed" panose="020B0502040204020203" pitchFamily="34" charset="0"/>
                  <a:cs typeface="Times New Roman" panose="02020603050405020304" pitchFamily="18" charset="0"/>
                </a:rPr>
                <a:t>зачастую, невозможно найти</a:t>
              </a:r>
              <a:r>
                <a:rPr lang="ru-RU" sz="1600" dirty="0">
                  <a:solidFill>
                    <a:schemeClr val="bg1"/>
                  </a:solidFill>
                  <a:latin typeface="Bahnschrift Light SemiCondensed" panose="020B0502040204020203" pitchFamily="34" charset="0"/>
                  <a:cs typeface="Times New Roman" panose="02020603050405020304" pitchFamily="18" charset="0"/>
                </a:rPr>
                <a:t>)</a:t>
              </a:r>
            </a:p>
            <a:p>
              <a:pPr marL="228600"/>
              <a:r>
                <a:rPr lang="ru-RU" sz="1600" dirty="0">
                  <a:solidFill>
                    <a:schemeClr val="bg1"/>
                  </a:solidFill>
                  <a:latin typeface="Bahnschrift Light SemiCondensed" panose="020B0502040204020203" pitchFamily="34" charset="0"/>
                  <a:cs typeface="Times New Roman" panose="02020603050405020304" pitchFamily="18" charset="0"/>
                </a:rPr>
                <a:t>- Оптимальная стратегия управления</a:t>
              </a:r>
            </a:p>
            <a:p>
              <a:pPr marL="228600" indent="0"/>
              <a:r>
                <a:rPr lang="ru-RU" sz="1600" dirty="0">
                  <a:solidFill>
                    <a:srgbClr val="FF0000"/>
                  </a:solidFill>
                  <a:latin typeface="Bahnschrift Light SemiCondensed" panose="020B0502040204020203" pitchFamily="34" charset="0"/>
                  <a:cs typeface="Times New Roman" panose="02020603050405020304" pitchFamily="18" charset="0"/>
                </a:rPr>
                <a:t>Невозможно вычислить</a:t>
              </a:r>
              <a:r>
                <a:rPr lang="ru-RU" sz="1600" dirty="0">
                  <a:solidFill>
                    <a:schemeClr val="bg1"/>
                  </a:solidFill>
                  <a:latin typeface="Bahnschrift Light SemiCondensed" panose="020B0502040204020203" pitchFamily="34" charset="0"/>
                  <a:cs typeface="Times New Roman" panose="02020603050405020304" pitchFamily="18" charset="0"/>
                </a:rPr>
                <a:t>, если функция ценности или динамика </a:t>
              </a:r>
              <a:r>
                <a:rPr lang="ru-RU" sz="1600" dirty="0">
                  <a:solidFill>
                    <a:srgbClr val="FF0000"/>
                  </a:solidFill>
                  <a:latin typeface="Bahnschrift Light SemiCondensed" panose="020B0502040204020203" pitchFamily="34" charset="0"/>
                  <a:cs typeface="Times New Roman" panose="02020603050405020304" pitchFamily="18" charset="0"/>
                </a:rPr>
                <a:t>объекта </a:t>
              </a:r>
              <a:r>
                <a:rPr lang="ru-RU" sz="1600" dirty="0">
                  <a:solidFill>
                    <a:schemeClr val="bg1"/>
                  </a:solidFill>
                  <a:latin typeface="Bahnschrift Light SemiCondensed" panose="020B0502040204020203" pitchFamily="34" charset="0"/>
                  <a:cs typeface="Times New Roman" panose="02020603050405020304" pitchFamily="18" charset="0"/>
                </a:rPr>
                <a:t>неизвестны</a:t>
              </a:r>
              <a:endParaRPr lang="en-GB" sz="1600" dirty="0">
                <a:solidFill>
                  <a:schemeClr val="bg1"/>
                </a:solidFill>
                <a:latin typeface="Bahnschrift Light SemiCondensed" panose="020B0502040204020203" pitchFamily="34" charset="0"/>
                <a:cs typeface="Times New Roman" panose="02020603050405020304" pitchFamily="18" charset="0"/>
              </a:endParaRPr>
            </a:p>
          </p:txBody>
        </p:sp>
      </p:grpSp>
      <p:sp>
        <p:nvSpPr>
          <p:cNvPr id="38" name="TextBox 37">
            <a:extLst>
              <a:ext uri="{FF2B5EF4-FFF2-40B4-BE49-F238E27FC236}">
                <a16:creationId xmlns:a16="http://schemas.microsoft.com/office/drawing/2014/main" id="{0E2D23FA-442A-2B21-A038-09D64FD54051}"/>
              </a:ext>
            </a:extLst>
          </p:cNvPr>
          <p:cNvSpPr txBox="1"/>
          <p:nvPr/>
        </p:nvSpPr>
        <p:spPr>
          <a:xfrm>
            <a:off x="4301093" y="2103633"/>
            <a:ext cx="420308" cy="584775"/>
          </a:xfrm>
          <a:prstGeom prst="rect">
            <a:avLst/>
          </a:prstGeom>
          <a:noFill/>
        </p:spPr>
        <p:txBody>
          <a:bodyPr wrap="none" rtlCol="0">
            <a:spAutoFit/>
          </a:bodyPr>
          <a:lstStyle/>
          <a:p>
            <a:r>
              <a:rPr lang="ru-RU" sz="3200" b="1" dirty="0">
                <a:solidFill>
                  <a:schemeClr val="bg1"/>
                </a:solidFill>
                <a:latin typeface="Bahnschrift Light SemiCondensed" panose="020B0502040204020203" pitchFamily="34" charset="0"/>
              </a:rPr>
              <a:t>И</a:t>
            </a:r>
            <a:endParaRPr lang="vi-VN" sz="3200" b="1" dirty="0">
              <a:solidFill>
                <a:schemeClr val="bg1"/>
              </a:solidFill>
              <a:latin typeface="Bahnschrift Light SemiCondensed" panose="020B0502040204020203" pitchFamily="34" charset="0"/>
            </a:endParaRPr>
          </a:p>
        </p:txBody>
      </p:sp>
      <p:grpSp>
        <p:nvGrpSpPr>
          <p:cNvPr id="13" name="Группа 12">
            <a:extLst>
              <a:ext uri="{FF2B5EF4-FFF2-40B4-BE49-F238E27FC236}">
                <a16:creationId xmlns:a16="http://schemas.microsoft.com/office/drawing/2014/main" id="{9F39878D-CC46-8333-C560-0B704E4AB148}"/>
              </a:ext>
            </a:extLst>
          </p:cNvPr>
          <p:cNvGrpSpPr/>
          <p:nvPr/>
        </p:nvGrpSpPr>
        <p:grpSpPr>
          <a:xfrm>
            <a:off x="4574439" y="1198100"/>
            <a:ext cx="4193093" cy="2622316"/>
            <a:chOff x="4548711" y="1564046"/>
            <a:chExt cx="4193093" cy="2622316"/>
          </a:xfrm>
        </p:grpSpPr>
        <p:grpSp>
          <p:nvGrpSpPr>
            <p:cNvPr id="23" name="Group 22">
              <a:extLst>
                <a:ext uri="{FF2B5EF4-FFF2-40B4-BE49-F238E27FC236}">
                  <a16:creationId xmlns:a16="http://schemas.microsoft.com/office/drawing/2014/main" id="{769C0F71-79E5-1020-7569-357CBC242A10}"/>
                </a:ext>
              </a:extLst>
            </p:cNvPr>
            <p:cNvGrpSpPr/>
            <p:nvPr/>
          </p:nvGrpSpPr>
          <p:grpSpPr>
            <a:xfrm>
              <a:off x="4548711" y="1564046"/>
              <a:ext cx="4193093" cy="2622316"/>
              <a:chOff x="2296096" y="3352801"/>
              <a:chExt cx="3241524" cy="1946338"/>
            </a:xfrm>
          </p:grpSpPr>
          <p:sp>
            <p:nvSpPr>
              <p:cNvPr id="15" name="Freeform: Shape 14">
                <a:extLst>
                  <a:ext uri="{FF2B5EF4-FFF2-40B4-BE49-F238E27FC236}">
                    <a16:creationId xmlns:a16="http://schemas.microsoft.com/office/drawing/2014/main" id="{536F88AC-A321-690C-3778-53929BA8B82B}"/>
                  </a:ext>
                </a:extLst>
              </p:cNvPr>
              <p:cNvSpPr/>
              <p:nvPr/>
            </p:nvSpPr>
            <p:spPr>
              <a:xfrm>
                <a:off x="2576943" y="3352801"/>
                <a:ext cx="2895602" cy="449792"/>
              </a:xfrm>
              <a:custGeom>
                <a:avLst/>
                <a:gdLst>
                  <a:gd name="connsiteX0" fmla="*/ 241394 w 2528455"/>
                  <a:gd name="connsiteY0" fmla="*/ 23812 h 311727"/>
                  <a:gd name="connsiteX1" fmla="*/ 20999 w 2528455"/>
                  <a:gd name="connsiteY1" fmla="*/ 231043 h 311727"/>
                  <a:gd name="connsiteX2" fmla="*/ 20999 w 2528455"/>
                  <a:gd name="connsiteY2" fmla="*/ 311725 h 311727"/>
                  <a:gd name="connsiteX3" fmla="*/ 2504643 w 2528455"/>
                  <a:gd name="connsiteY3" fmla="*/ 311725 h 311727"/>
                  <a:gd name="connsiteX4" fmla="*/ 2504643 w 2528455"/>
                  <a:gd name="connsiteY4" fmla="*/ 231043 h 311727"/>
                  <a:gd name="connsiteX5" fmla="*/ 2284249 w 2528455"/>
                  <a:gd name="connsiteY5" fmla="*/ 23812 h 311727"/>
                  <a:gd name="connsiteX6" fmla="*/ 224371 w 2528455"/>
                  <a:gd name="connsiteY6" fmla="*/ 0 h 311727"/>
                  <a:gd name="connsiteX7" fmla="*/ 2304084 w 2528455"/>
                  <a:gd name="connsiteY7" fmla="*/ 0 h 311727"/>
                  <a:gd name="connsiteX8" fmla="*/ 2528455 w 2528455"/>
                  <a:gd name="connsiteY8" fmla="*/ 224371 h 311727"/>
                  <a:gd name="connsiteX9" fmla="*/ 2528455 w 2528455"/>
                  <a:gd name="connsiteY9" fmla="*/ 311727 h 311727"/>
                  <a:gd name="connsiteX10" fmla="*/ 0 w 2528455"/>
                  <a:gd name="connsiteY10" fmla="*/ 311727 h 311727"/>
                  <a:gd name="connsiteX11" fmla="*/ 0 w 2528455"/>
                  <a:gd name="connsiteY11" fmla="*/ 224371 h 311727"/>
                  <a:gd name="connsiteX12" fmla="*/ 224371 w 2528455"/>
                  <a:gd name="connsiteY12" fmla="*/ 0 h 31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8455" h="311727">
                    <a:moveTo>
                      <a:pt x="241394" y="23812"/>
                    </a:moveTo>
                    <a:cubicBezTo>
                      <a:pt x="119673" y="23812"/>
                      <a:pt x="20999" y="116592"/>
                      <a:pt x="20999" y="231043"/>
                    </a:cubicBezTo>
                    <a:lnTo>
                      <a:pt x="20999" y="311725"/>
                    </a:lnTo>
                    <a:lnTo>
                      <a:pt x="2504643" y="311725"/>
                    </a:lnTo>
                    <a:lnTo>
                      <a:pt x="2504643" y="231043"/>
                    </a:lnTo>
                    <a:cubicBezTo>
                      <a:pt x="2504643" y="116592"/>
                      <a:pt x="2405969" y="23812"/>
                      <a:pt x="2284249" y="23812"/>
                    </a:cubicBezTo>
                    <a:close/>
                    <a:moveTo>
                      <a:pt x="224371" y="0"/>
                    </a:moveTo>
                    <a:lnTo>
                      <a:pt x="2304084" y="0"/>
                    </a:lnTo>
                    <a:cubicBezTo>
                      <a:pt x="2428001" y="0"/>
                      <a:pt x="2528455" y="100454"/>
                      <a:pt x="2528455" y="224371"/>
                    </a:cubicBezTo>
                    <a:lnTo>
                      <a:pt x="2528455" y="311727"/>
                    </a:lnTo>
                    <a:lnTo>
                      <a:pt x="0" y="311727"/>
                    </a:lnTo>
                    <a:lnTo>
                      <a:pt x="0" y="224371"/>
                    </a:lnTo>
                    <a:cubicBezTo>
                      <a:pt x="0" y="100454"/>
                      <a:pt x="100454" y="0"/>
                      <a:pt x="224371"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vi-VN">
                  <a:solidFill>
                    <a:schemeClr val="bg2"/>
                  </a:solidFill>
                </a:endParaRPr>
              </a:p>
            </p:txBody>
          </p:sp>
          <p:sp>
            <p:nvSpPr>
              <p:cNvPr id="17" name="Freeform: Shape 16">
                <a:extLst>
                  <a:ext uri="{FF2B5EF4-FFF2-40B4-BE49-F238E27FC236}">
                    <a16:creationId xmlns:a16="http://schemas.microsoft.com/office/drawing/2014/main" id="{339C80EB-FFE6-C579-9E18-EB04725F00AE}"/>
                  </a:ext>
                </a:extLst>
              </p:cNvPr>
              <p:cNvSpPr/>
              <p:nvPr/>
            </p:nvSpPr>
            <p:spPr>
              <a:xfrm>
                <a:off x="2576944" y="3802593"/>
                <a:ext cx="2895601" cy="1496546"/>
              </a:xfrm>
              <a:custGeom>
                <a:avLst/>
                <a:gdLst>
                  <a:gd name="connsiteX0" fmla="*/ 0 w 2528455"/>
                  <a:gd name="connsiteY0" fmla="*/ 0 h 1034473"/>
                  <a:gd name="connsiteX1" fmla="*/ 21000 w 2528455"/>
                  <a:gd name="connsiteY1" fmla="*/ 0 h 1034473"/>
                  <a:gd name="connsiteX2" fmla="*/ 21000 w 2528455"/>
                  <a:gd name="connsiteY2" fmla="*/ 794600 h 1034473"/>
                  <a:gd name="connsiteX3" fmla="*/ 241395 w 2528455"/>
                  <a:gd name="connsiteY3" fmla="*/ 1014677 h 1034473"/>
                  <a:gd name="connsiteX4" fmla="*/ 2284250 w 2528455"/>
                  <a:gd name="connsiteY4" fmla="*/ 1014677 h 1034473"/>
                  <a:gd name="connsiteX5" fmla="*/ 2504644 w 2528455"/>
                  <a:gd name="connsiteY5" fmla="*/ 794600 h 1034473"/>
                  <a:gd name="connsiteX6" fmla="*/ 2504644 w 2528455"/>
                  <a:gd name="connsiteY6" fmla="*/ 0 h 1034473"/>
                  <a:gd name="connsiteX7" fmla="*/ 2528455 w 2528455"/>
                  <a:gd name="connsiteY7" fmla="*/ 0 h 1034473"/>
                  <a:gd name="connsiteX8" fmla="*/ 2528455 w 2528455"/>
                  <a:gd name="connsiteY8" fmla="*/ 810102 h 1034473"/>
                  <a:gd name="connsiteX9" fmla="*/ 2304084 w 2528455"/>
                  <a:gd name="connsiteY9" fmla="*/ 1034473 h 1034473"/>
                  <a:gd name="connsiteX10" fmla="*/ 224371 w 2528455"/>
                  <a:gd name="connsiteY10" fmla="*/ 1034473 h 1034473"/>
                  <a:gd name="connsiteX11" fmla="*/ 0 w 2528455"/>
                  <a:gd name="connsiteY11" fmla="*/ 810102 h 103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455" h="1034473">
                    <a:moveTo>
                      <a:pt x="0" y="0"/>
                    </a:moveTo>
                    <a:lnTo>
                      <a:pt x="21000" y="0"/>
                    </a:lnTo>
                    <a:lnTo>
                      <a:pt x="21000" y="794600"/>
                    </a:lnTo>
                    <a:cubicBezTo>
                      <a:pt x="21000" y="916146"/>
                      <a:pt x="119674" y="1014677"/>
                      <a:pt x="241395" y="1014677"/>
                    </a:cubicBezTo>
                    <a:lnTo>
                      <a:pt x="2284250" y="1014677"/>
                    </a:lnTo>
                    <a:cubicBezTo>
                      <a:pt x="2405970" y="1014677"/>
                      <a:pt x="2504644" y="916146"/>
                      <a:pt x="2504644" y="794600"/>
                    </a:cubicBezTo>
                    <a:lnTo>
                      <a:pt x="2504644" y="0"/>
                    </a:lnTo>
                    <a:lnTo>
                      <a:pt x="2528455" y="0"/>
                    </a:lnTo>
                    <a:lnTo>
                      <a:pt x="2528455" y="810102"/>
                    </a:lnTo>
                    <a:cubicBezTo>
                      <a:pt x="2528455" y="934019"/>
                      <a:pt x="2428001" y="1034473"/>
                      <a:pt x="2304084" y="1034473"/>
                    </a:cubicBezTo>
                    <a:lnTo>
                      <a:pt x="224371" y="1034473"/>
                    </a:lnTo>
                    <a:cubicBezTo>
                      <a:pt x="100454" y="1034473"/>
                      <a:pt x="0" y="934019"/>
                      <a:pt x="0" y="810102"/>
                    </a:cubicBezTo>
                    <a:close/>
                  </a:path>
                </a:pathLst>
              </a:custGeom>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vi-VN" dirty="0">
                  <a:solidFill>
                    <a:schemeClr val="bg2"/>
                  </a:solidFill>
                </a:endParaRPr>
              </a:p>
            </p:txBody>
          </p:sp>
          <p:cxnSp>
            <p:nvCxnSpPr>
              <p:cNvPr id="19" name="Straight Connector 18">
                <a:extLst>
                  <a:ext uri="{FF2B5EF4-FFF2-40B4-BE49-F238E27FC236}">
                    <a16:creationId xmlns:a16="http://schemas.microsoft.com/office/drawing/2014/main" id="{89768179-2B77-602F-9C1A-F80D1753CC16}"/>
                  </a:ext>
                </a:extLst>
              </p:cNvPr>
              <p:cNvCxnSpPr>
                <a:cxnSpLocks/>
              </p:cNvCxnSpPr>
              <p:nvPr/>
            </p:nvCxnSpPr>
            <p:spPr>
              <a:xfrm>
                <a:off x="2576940" y="3794834"/>
                <a:ext cx="2895604" cy="15517"/>
              </a:xfrm>
              <a:prstGeom prst="line">
                <a:avLst/>
              </a:prstGeom>
              <a:ln w="19050"/>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36714B6-B0C7-48CE-5CE2-72EF4D6C246D}"/>
                  </a:ext>
                </a:extLst>
              </p:cNvPr>
              <p:cNvSpPr txBox="1"/>
              <p:nvPr/>
            </p:nvSpPr>
            <p:spPr>
              <a:xfrm>
                <a:off x="2296096" y="3441019"/>
                <a:ext cx="3241524" cy="369332"/>
              </a:xfrm>
              <a:prstGeom prst="rect">
                <a:avLst/>
              </a:prstGeom>
              <a:noFill/>
            </p:spPr>
            <p:txBody>
              <a:bodyPr wrap="square">
                <a:spAutoFit/>
              </a:bodyPr>
              <a:lstStyle/>
              <a:p>
                <a:pPr marL="228600" algn="ctr"/>
                <a:r>
                  <a:rPr lang="ru-RU" b="1" dirty="0">
                    <a:solidFill>
                      <a:schemeClr val="bg2"/>
                    </a:solidFill>
                    <a:latin typeface="+mj-lt"/>
                    <a:cs typeface="Times New Roman" panose="02020603050405020304" pitchFamily="18" charset="0"/>
                  </a:rPr>
                  <a:t>Численные решения</a:t>
                </a:r>
              </a:p>
            </p:txBody>
          </p:sp>
        </p:grpSp>
        <p:sp>
          <p:nvSpPr>
            <p:cNvPr id="8" name="TextBox 7">
              <a:extLst>
                <a:ext uri="{FF2B5EF4-FFF2-40B4-BE49-F238E27FC236}">
                  <a16:creationId xmlns:a16="http://schemas.microsoft.com/office/drawing/2014/main" id="{1AD46AA9-47BC-184E-CDF5-2DE720C6C60A}"/>
                </a:ext>
              </a:extLst>
            </p:cNvPr>
            <p:cNvSpPr txBox="1"/>
            <p:nvPr/>
          </p:nvSpPr>
          <p:spPr>
            <a:xfrm>
              <a:off x="4683062" y="2244381"/>
              <a:ext cx="4058741" cy="1569660"/>
            </a:xfrm>
            <a:prstGeom prst="rect">
              <a:avLst/>
            </a:prstGeom>
            <a:noFill/>
          </p:spPr>
          <p:txBody>
            <a:bodyPr wrap="square">
              <a:spAutoFit/>
            </a:bodyPr>
            <a:lstStyle/>
            <a:p>
              <a:pPr marL="228600"/>
              <a:r>
                <a:rPr lang="en-GB" sz="1600" dirty="0">
                  <a:solidFill>
                    <a:schemeClr val="bg1"/>
                  </a:solidFill>
                  <a:latin typeface="Bahnschrift Light SemiCondensed" panose="020B0502040204020203" pitchFamily="34" charset="0"/>
                  <a:cs typeface="Times New Roman" panose="02020603050405020304" pitchFamily="18" charset="0"/>
                </a:rPr>
                <a:t>- </a:t>
              </a:r>
              <a:r>
                <a:rPr lang="ru-RU" sz="1600" dirty="0">
                  <a:solidFill>
                    <a:srgbClr val="FF0000"/>
                  </a:solidFill>
                  <a:latin typeface="Bahnschrift Light SemiCondensed" panose="020B0502040204020203" pitchFamily="34" charset="0"/>
                  <a:cs typeface="Times New Roman" panose="02020603050405020304" pitchFamily="18" charset="0"/>
                </a:rPr>
                <a:t>Как правило, в обратном времени</a:t>
              </a:r>
              <a:endParaRPr lang="en-GB" sz="1600" dirty="0">
                <a:solidFill>
                  <a:srgbClr val="FF0000"/>
                </a:solidFill>
                <a:latin typeface="Bahnschrift Light SemiCondensed" panose="020B0502040204020203" pitchFamily="34" charset="0"/>
                <a:cs typeface="Times New Roman" panose="02020603050405020304" pitchFamily="18" charset="0"/>
              </a:endParaRPr>
            </a:p>
            <a:p>
              <a:pPr marL="228600"/>
              <a:r>
                <a:rPr lang="ru-RU" sz="1600" dirty="0">
                  <a:solidFill>
                    <a:schemeClr val="bg1"/>
                  </a:solidFill>
                  <a:latin typeface="Bahnschrift Light SemiCondensed" panose="020B0502040204020203" pitchFamily="34" charset="0"/>
                  <a:cs typeface="Times New Roman" panose="02020603050405020304" pitchFamily="18" charset="0"/>
                </a:rPr>
                <a:t>- Обычно реша</a:t>
              </a:r>
              <a:r>
                <a:rPr lang="ru-RU" sz="1600" dirty="0">
                  <a:solidFill>
                    <a:srgbClr val="FF0000"/>
                  </a:solidFill>
                  <a:latin typeface="Bahnschrift Light SemiCondensed" panose="020B0502040204020203" pitchFamily="34" charset="0"/>
                  <a:cs typeface="Times New Roman" panose="02020603050405020304" pitchFamily="18" charset="0"/>
                </a:rPr>
                <a:t>ю</a:t>
              </a:r>
              <a:r>
                <a:rPr lang="ru-RU" sz="1600" dirty="0">
                  <a:solidFill>
                    <a:schemeClr val="bg1"/>
                  </a:solidFill>
                  <a:latin typeface="Bahnschrift Light SemiCondensed" panose="020B0502040204020203" pitchFamily="34" charset="0"/>
                  <a:cs typeface="Times New Roman" panose="02020603050405020304" pitchFamily="18" charset="0"/>
                </a:rPr>
                <a:t>тся в автономном</a:t>
              </a:r>
              <a:r>
                <a:rPr lang="en-GB" sz="1600" dirty="0">
                  <a:solidFill>
                    <a:schemeClr val="bg1"/>
                  </a:solidFill>
                  <a:latin typeface="Bahnschrift Light SemiCondensed" panose="020B0502040204020203" pitchFamily="34" charset="0"/>
                  <a:cs typeface="Times New Roman" panose="02020603050405020304" pitchFamily="18" charset="0"/>
                </a:rPr>
                <a:t> </a:t>
              </a:r>
              <a:r>
                <a:rPr lang="ru-RU" sz="1600" dirty="0">
                  <a:solidFill>
                    <a:schemeClr val="bg1"/>
                  </a:solidFill>
                  <a:latin typeface="Bahnschrift Light SemiCondensed" panose="020B0502040204020203" pitchFamily="34" charset="0"/>
                  <a:cs typeface="Times New Roman" panose="02020603050405020304" pitchFamily="18" charset="0"/>
                </a:rPr>
                <a:t>режиме</a:t>
              </a:r>
              <a:endParaRPr lang="en-GB" sz="1600" dirty="0">
                <a:solidFill>
                  <a:schemeClr val="bg1"/>
                </a:solidFill>
                <a:latin typeface="Bahnschrift Light SemiCondensed" panose="020B0502040204020203" pitchFamily="34" charset="0"/>
                <a:cs typeface="Times New Roman" panose="02020603050405020304" pitchFamily="18" charset="0"/>
              </a:endParaRPr>
            </a:p>
            <a:p>
              <a:pPr marL="228600"/>
              <a:r>
                <a:rPr lang="ru-RU" sz="1600" dirty="0">
                  <a:solidFill>
                    <a:schemeClr val="bg1"/>
                  </a:solidFill>
                  <a:latin typeface="Bahnschrift Light SemiCondensed" panose="020B0502040204020203" pitchFamily="34" charset="0"/>
                  <a:cs typeface="Times New Roman" panose="02020603050405020304" pitchFamily="18" charset="0"/>
                </a:rPr>
                <a:t>- </a:t>
              </a:r>
              <a:r>
                <a:rPr lang="ru-RU" sz="1600" dirty="0">
                  <a:solidFill>
                    <a:srgbClr val="FF0000"/>
                  </a:solidFill>
                  <a:latin typeface="Bahnschrift Light SemiCondensed" panose="020B0502040204020203" pitchFamily="34" charset="0"/>
                  <a:cs typeface="Times New Roman" panose="02020603050405020304" pitchFamily="18" charset="0"/>
                </a:rPr>
                <a:t>Высокая сложность </a:t>
              </a:r>
              <a:r>
                <a:rPr lang="ru-RU" sz="1600" dirty="0">
                  <a:solidFill>
                    <a:schemeClr val="bg1"/>
                  </a:solidFill>
                  <a:latin typeface="Bahnschrift Light SemiCondensed" panose="020B0502040204020203" pitchFamily="34" charset="0"/>
                  <a:cs typeface="Times New Roman" panose="02020603050405020304" pitchFamily="18" charset="0"/>
                </a:rPr>
                <a:t>вычислений</a:t>
              </a:r>
              <a:endParaRPr lang="en-GB" sz="1600" dirty="0">
                <a:solidFill>
                  <a:schemeClr val="bg1"/>
                </a:solidFill>
                <a:latin typeface="Bahnschrift Light SemiCondensed" panose="020B0502040204020203" pitchFamily="34" charset="0"/>
                <a:cs typeface="Times New Roman" panose="02020603050405020304" pitchFamily="18" charset="0"/>
              </a:endParaRPr>
            </a:p>
            <a:p>
              <a:pPr marL="228600"/>
              <a:r>
                <a:rPr lang="ru-RU" sz="1600" dirty="0">
                  <a:solidFill>
                    <a:schemeClr val="bg1"/>
                  </a:solidFill>
                  <a:latin typeface="Bahnschrift Light SemiCondensed" panose="020B0502040204020203" pitchFamily="34" charset="0"/>
                  <a:cs typeface="Times New Roman" panose="02020603050405020304" pitchFamily="18" charset="0"/>
                </a:rPr>
                <a:t>-</a:t>
              </a:r>
              <a:r>
                <a:rPr lang="ru-RU" sz="1600" dirty="0">
                  <a:solidFill>
                    <a:srgbClr val="FF0000"/>
                  </a:solidFill>
                  <a:latin typeface="Bahnschrift Light SemiCondensed" panose="020B0502040204020203" pitchFamily="34" charset="0"/>
                  <a:cs typeface="Times New Roman" panose="02020603050405020304" pitchFamily="18" charset="0"/>
                </a:rPr>
                <a:t> Требуется </a:t>
              </a:r>
              <a:r>
                <a:rPr lang="ru-RU" sz="1600" dirty="0">
                  <a:solidFill>
                    <a:schemeClr val="bg1"/>
                  </a:solidFill>
                  <a:latin typeface="Bahnschrift Light SemiCondensed" panose="020B0502040204020203" pitchFamily="34" charset="0"/>
                  <a:cs typeface="Times New Roman" panose="02020603050405020304" pitchFamily="18" charset="0"/>
                </a:rPr>
                <a:t>знание модели</a:t>
              </a:r>
              <a:endParaRPr lang="en-GB" sz="1600" dirty="0">
                <a:solidFill>
                  <a:schemeClr val="bg1"/>
                </a:solidFill>
                <a:latin typeface="Bahnschrift Light SemiCondensed" panose="020B0502040204020203" pitchFamily="34" charset="0"/>
                <a:cs typeface="Times New Roman" panose="02020603050405020304" pitchFamily="18" charset="0"/>
              </a:endParaRPr>
            </a:p>
            <a:p>
              <a:pPr marL="228600"/>
              <a:r>
                <a:rPr lang="ru-RU" sz="1600" dirty="0">
                  <a:solidFill>
                    <a:schemeClr val="bg1"/>
                  </a:solidFill>
                  <a:latin typeface="Bahnschrift Light SemiCondensed" panose="020B0502040204020203" pitchFamily="34" charset="0"/>
                  <a:cs typeface="Times New Roman" panose="02020603050405020304" pitchFamily="18" charset="0"/>
                </a:rPr>
                <a:t>- Плохо приспособлены к изменению </a:t>
              </a:r>
              <a:r>
                <a:rPr lang="ru-RU" sz="1600" dirty="0">
                  <a:solidFill>
                    <a:srgbClr val="FF0000"/>
                  </a:solidFill>
                  <a:latin typeface="Bahnschrift Light SemiCondensed" panose="020B0502040204020203" pitchFamily="34" charset="0"/>
                  <a:cs typeface="Times New Roman" panose="02020603050405020304" pitchFamily="18" charset="0"/>
                </a:rPr>
                <a:t>параметров объекта</a:t>
              </a:r>
              <a:endParaRPr lang="en-GB" sz="1600" dirty="0">
                <a:solidFill>
                  <a:srgbClr val="FF0000"/>
                </a:solidFill>
                <a:latin typeface="Bahnschrift Light SemiCondensed" panose="020B0502040204020203" pitchFamily="34" charset="0"/>
                <a:cs typeface="Times New Roman" panose="02020603050405020304" pitchFamily="18" charset="0"/>
              </a:endParaRPr>
            </a:p>
          </p:txBody>
        </p:sp>
      </p:grpSp>
      <p:sp>
        <p:nvSpPr>
          <p:cNvPr id="14" name="TextBox 13">
            <a:extLst>
              <a:ext uri="{FF2B5EF4-FFF2-40B4-BE49-F238E27FC236}">
                <a16:creationId xmlns:a16="http://schemas.microsoft.com/office/drawing/2014/main" id="{4DDE7C06-19A7-C1AD-E43E-2C1F57C8A30C}"/>
              </a:ext>
            </a:extLst>
          </p:cNvPr>
          <p:cNvSpPr txBox="1"/>
          <p:nvPr/>
        </p:nvSpPr>
        <p:spPr>
          <a:xfrm>
            <a:off x="280423" y="3907872"/>
            <a:ext cx="8487108" cy="584775"/>
          </a:xfrm>
          <a:prstGeom prst="rect">
            <a:avLst/>
          </a:prstGeom>
          <a:noFill/>
        </p:spPr>
        <p:txBody>
          <a:bodyPr wrap="square">
            <a:spAutoFit/>
          </a:bodyPr>
          <a:lstStyle/>
          <a:p>
            <a:pPr marL="228600" algn="just"/>
            <a:r>
              <a:rPr lang="ru-RU" sz="1600" dirty="0">
                <a:solidFill>
                  <a:schemeClr val="bg1"/>
                </a:solidFill>
                <a:cs typeface="Times New Roman" panose="02020603050405020304" pitchFamily="18" charset="0"/>
              </a:rPr>
              <a:t>Адаптивные регуляторы обычно не проектируются как оптимальные в смысле минимизации заданных пользователем функций производительности</a:t>
            </a:r>
            <a:r>
              <a:rPr lang="en-GB" sz="1600" dirty="0">
                <a:solidFill>
                  <a:schemeClr val="bg1"/>
                </a:solidFill>
                <a:cs typeface="Times New Roman" panose="02020603050405020304" pitchFamily="18" charset="0"/>
              </a:rPr>
              <a:t> - Frank L. Lewis</a:t>
            </a:r>
          </a:p>
        </p:txBody>
      </p:sp>
      <p:pic>
        <p:nvPicPr>
          <p:cNvPr id="4" name="Рисунок 3"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0674F6AF-FCC9-7471-3DF4-58CFCB94C1B7}"/>
              </a:ext>
            </a:extLst>
          </p:cNvPr>
          <p:cNvPicPr>
            <a:picLocks noChangeAspect="1"/>
          </p:cNvPicPr>
          <p:nvPr/>
        </p:nvPicPr>
        <p:blipFill>
          <a:blip r:embed="rId4"/>
          <a:stretch>
            <a:fillRect/>
          </a:stretch>
        </p:blipFill>
        <p:spPr>
          <a:xfrm>
            <a:off x="7683289" y="0"/>
            <a:ext cx="1369756" cy="540000"/>
          </a:xfrm>
          <a:prstGeom prst="rect">
            <a:avLst/>
          </a:prstGeom>
        </p:spPr>
      </p:pic>
    </p:spTree>
    <p:extLst>
      <p:ext uri="{BB962C8B-B14F-4D97-AF65-F5344CB8AC3E}">
        <p14:creationId xmlns:p14="http://schemas.microsoft.com/office/powerpoint/2010/main" val="860506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0" y="93458"/>
            <a:ext cx="7624776" cy="540000"/>
          </a:xfrm>
        </p:spPr>
        <p:txBody>
          <a:bodyPr>
            <a:noAutofit/>
          </a:bodyPr>
          <a:lstStyle/>
          <a:p>
            <a:r>
              <a:rPr lang="ru-RU" sz="2200" dirty="0"/>
              <a:t>Приблизительное динамическое программирование</a:t>
            </a:r>
            <a:r>
              <a:rPr lang="en-GB" sz="2200" dirty="0"/>
              <a:t> (ADP) </a:t>
            </a:r>
            <a:endParaRPr lang="ru-RU" sz="2200" dirty="0"/>
          </a:p>
        </p:txBody>
      </p:sp>
      <p:sp>
        <p:nvSpPr>
          <p:cNvPr id="6" name="Прямоугольник: скругленные углы 5">
            <a:extLst>
              <a:ext uri="{FF2B5EF4-FFF2-40B4-BE49-F238E27FC236}">
                <a16:creationId xmlns:a16="http://schemas.microsoft.com/office/drawing/2014/main" id="{050B93B7-C22B-E9C0-6495-D37EE9B0ED18}"/>
              </a:ext>
            </a:extLst>
          </p:cNvPr>
          <p:cNvSpPr/>
          <p:nvPr/>
        </p:nvSpPr>
        <p:spPr>
          <a:xfrm>
            <a:off x="342901" y="689969"/>
            <a:ext cx="4308230" cy="11827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ru-RU" sz="1600" b="1" dirty="0"/>
              <a:t>Динамическое программирование</a:t>
            </a:r>
          </a:p>
          <a:p>
            <a:pPr algn="just"/>
            <a:r>
              <a:rPr lang="en-GB" sz="1600" dirty="0"/>
              <a:t>+ Backwards in time (</a:t>
            </a:r>
            <a:r>
              <a:rPr lang="ru-RU" sz="1600" dirty="0">
                <a:solidFill>
                  <a:srgbClr val="FF0000"/>
                </a:solidFill>
              </a:rPr>
              <a:t>в обратном времени</a:t>
            </a:r>
            <a:r>
              <a:rPr lang="ru-RU" sz="1600" dirty="0"/>
              <a:t>) </a:t>
            </a:r>
          </a:p>
          <a:p>
            <a:pPr algn="just"/>
            <a:r>
              <a:rPr lang="ru-RU" sz="1600" dirty="0"/>
              <a:t>+ </a:t>
            </a:r>
            <a:r>
              <a:rPr lang="ru-RU" sz="1600" dirty="0">
                <a:solidFill>
                  <a:srgbClr val="FF0000"/>
                </a:solidFill>
              </a:rPr>
              <a:t>Необходимо</a:t>
            </a:r>
            <a:r>
              <a:rPr lang="ru-RU" sz="1600" dirty="0"/>
              <a:t> знание модели</a:t>
            </a:r>
          </a:p>
          <a:p>
            <a:pPr algn="just"/>
            <a:r>
              <a:rPr lang="ru-RU" sz="1600" dirty="0"/>
              <a:t>+ Проклятие размерности (</a:t>
            </a:r>
            <a:r>
              <a:rPr lang="en-GB" sz="1600" dirty="0"/>
              <a:t>The curse of dimensionality</a:t>
            </a:r>
            <a:r>
              <a:rPr lang="ru-RU" sz="1600" dirty="0"/>
              <a:t>)</a:t>
            </a:r>
          </a:p>
        </p:txBody>
      </p:sp>
      <p:sp>
        <p:nvSpPr>
          <p:cNvPr id="7" name="Прямоугольник: скругленные углы 6">
            <a:extLst>
              <a:ext uri="{FF2B5EF4-FFF2-40B4-BE49-F238E27FC236}">
                <a16:creationId xmlns:a16="http://schemas.microsoft.com/office/drawing/2014/main" id="{E3CDD5CE-579A-98E4-CD24-C0EA785A35AB}"/>
              </a:ext>
            </a:extLst>
          </p:cNvPr>
          <p:cNvSpPr/>
          <p:nvPr/>
        </p:nvSpPr>
        <p:spPr>
          <a:xfrm>
            <a:off x="342901" y="2035047"/>
            <a:ext cx="4308230" cy="11827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ru-RU" sz="1600" b="1" dirty="0"/>
              <a:t>Обучение с подкреплением</a:t>
            </a:r>
          </a:p>
          <a:p>
            <a:pPr algn="just"/>
            <a:r>
              <a:rPr lang="ru-RU" sz="1600" dirty="0"/>
              <a:t>+ </a:t>
            </a:r>
            <a:r>
              <a:rPr lang="ru-RU" sz="1600" dirty="0">
                <a:solidFill>
                  <a:srgbClr val="FF0000"/>
                </a:solidFill>
              </a:rPr>
              <a:t>Обучение через </a:t>
            </a:r>
            <a:r>
              <a:rPr lang="ru-RU" sz="1600" dirty="0"/>
              <a:t>взаимодействи</a:t>
            </a:r>
            <a:r>
              <a:rPr lang="ru-RU" sz="1600" dirty="0">
                <a:solidFill>
                  <a:srgbClr val="FF0000"/>
                </a:solidFill>
              </a:rPr>
              <a:t>я</a:t>
            </a:r>
            <a:r>
              <a:rPr lang="en-GB" sz="1600" dirty="0"/>
              <a:t> (Learning from interactions</a:t>
            </a:r>
          </a:p>
          <a:p>
            <a:pPr algn="just"/>
            <a:r>
              <a:rPr lang="en-GB" sz="1600" dirty="0"/>
              <a:t>+ </a:t>
            </a:r>
            <a:r>
              <a:rPr lang="ru-RU" sz="1600" dirty="0">
                <a:solidFill>
                  <a:srgbClr val="FF0000"/>
                </a:solidFill>
              </a:rPr>
              <a:t>Компромисс между исследованием и использованием </a:t>
            </a:r>
            <a:r>
              <a:rPr lang="en-GB" sz="1600" dirty="0"/>
              <a:t>(Exploration vs. exploitation)</a:t>
            </a:r>
          </a:p>
        </p:txBody>
      </p:sp>
      <p:sp>
        <p:nvSpPr>
          <p:cNvPr id="8" name="Прямоугольник: скругленные углы 7">
            <a:extLst>
              <a:ext uri="{FF2B5EF4-FFF2-40B4-BE49-F238E27FC236}">
                <a16:creationId xmlns:a16="http://schemas.microsoft.com/office/drawing/2014/main" id="{F7044A9A-DC07-05FA-BBBE-EC5B74748B09}"/>
              </a:ext>
            </a:extLst>
          </p:cNvPr>
          <p:cNvSpPr/>
          <p:nvPr/>
        </p:nvSpPr>
        <p:spPr>
          <a:xfrm>
            <a:off x="342901" y="3380125"/>
            <a:ext cx="4308230" cy="13234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GB" sz="1600" b="1" dirty="0"/>
              <a:t>ADP</a:t>
            </a:r>
          </a:p>
          <a:p>
            <a:pPr algn="just"/>
            <a:r>
              <a:rPr lang="en-GB" sz="1600" dirty="0"/>
              <a:t>+ Forward-in-time (</a:t>
            </a:r>
            <a:r>
              <a:rPr lang="ru-RU" sz="1600" dirty="0">
                <a:solidFill>
                  <a:srgbClr val="FF0000"/>
                </a:solidFill>
              </a:rPr>
              <a:t>в прямом времени</a:t>
            </a:r>
            <a:r>
              <a:rPr lang="ru-RU" sz="1600" dirty="0"/>
              <a:t>, </a:t>
            </a:r>
            <a:r>
              <a:rPr lang="en-GB" sz="1600" dirty="0"/>
              <a:t>online)</a:t>
            </a:r>
          </a:p>
          <a:p>
            <a:pPr algn="just"/>
            <a:r>
              <a:rPr lang="en-GB" sz="1600" dirty="0"/>
              <a:t>+ </a:t>
            </a:r>
            <a:r>
              <a:rPr lang="ru-RU" sz="1600" dirty="0"/>
              <a:t>Нейронные сети</a:t>
            </a:r>
          </a:p>
          <a:p>
            <a:pPr algn="just"/>
            <a:r>
              <a:rPr lang="ru-RU" sz="1600" dirty="0"/>
              <a:t>+ Проклятие размерности (</a:t>
            </a:r>
            <a:r>
              <a:rPr lang="en-GB" sz="1600" dirty="0"/>
              <a:t>The curse of dimensionality </a:t>
            </a:r>
            <a:r>
              <a:rPr lang="ru-RU" sz="1600" dirty="0"/>
              <a:t>)</a:t>
            </a:r>
          </a:p>
        </p:txBody>
      </p:sp>
      <p:pic>
        <p:nvPicPr>
          <p:cNvPr id="11" name="Рисунок 10">
            <a:extLst>
              <a:ext uri="{FF2B5EF4-FFF2-40B4-BE49-F238E27FC236}">
                <a16:creationId xmlns:a16="http://schemas.microsoft.com/office/drawing/2014/main" id="{B6B49FA9-7276-EC1E-E039-629F686682BD}"/>
              </a:ext>
            </a:extLst>
          </p:cNvPr>
          <p:cNvPicPr>
            <a:picLocks noChangeAspect="1"/>
          </p:cNvPicPr>
          <p:nvPr/>
        </p:nvPicPr>
        <p:blipFill>
          <a:blip r:embed="rId4"/>
          <a:stretch>
            <a:fillRect/>
          </a:stretch>
        </p:blipFill>
        <p:spPr>
          <a:xfrm>
            <a:off x="5443699" y="1416599"/>
            <a:ext cx="2934109" cy="2419688"/>
          </a:xfrm>
          <a:prstGeom prst="rect">
            <a:avLst/>
          </a:prstGeom>
        </p:spPr>
      </p:pic>
      <p:pic>
        <p:nvPicPr>
          <p:cNvPr id="2" name="Рисунок 1"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85FA1CA1-FE88-C706-F54E-F8ABAFEF8709}"/>
              </a:ext>
            </a:extLst>
          </p:cNvPr>
          <p:cNvPicPr>
            <a:picLocks noChangeAspect="1"/>
          </p:cNvPicPr>
          <p:nvPr/>
        </p:nvPicPr>
        <p:blipFill>
          <a:blip r:embed="rId5"/>
          <a:stretch>
            <a:fillRect/>
          </a:stretch>
        </p:blipFill>
        <p:spPr>
          <a:xfrm>
            <a:off x="7692930" y="93458"/>
            <a:ext cx="1369756" cy="540000"/>
          </a:xfrm>
          <a:prstGeom prst="rect">
            <a:avLst/>
          </a:prstGeom>
        </p:spPr>
      </p:pic>
    </p:spTree>
    <p:extLst>
      <p:ext uri="{BB962C8B-B14F-4D97-AF65-F5344CB8AC3E}">
        <p14:creationId xmlns:p14="http://schemas.microsoft.com/office/powerpoint/2010/main" val="4396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F99C90-7844-03D2-5F2E-7DF1E3D5CF39}"/>
              </a:ext>
            </a:extLst>
          </p:cNvPr>
          <p:cNvSpPr>
            <a:spLocks noGrp="1"/>
          </p:cNvSpPr>
          <p:nvPr>
            <p:ph type="title"/>
          </p:nvPr>
        </p:nvSpPr>
        <p:spPr>
          <a:xfrm>
            <a:off x="145892" y="203990"/>
            <a:ext cx="7224725" cy="527284"/>
          </a:xfrm>
        </p:spPr>
        <p:txBody>
          <a:bodyPr>
            <a:noAutofit/>
          </a:bodyPr>
          <a:lstStyle/>
          <a:p>
            <a:r>
              <a:rPr lang="ru-RU" sz="2300" dirty="0">
                <a:solidFill>
                  <a:schemeClr val="bg1"/>
                </a:solidFill>
              </a:rPr>
              <a:t>Оптимальное управление с использованием метода обучения с подкреплением</a:t>
            </a:r>
            <a:endParaRPr lang="en-GB" sz="2300" dirty="0">
              <a:solidFill>
                <a:schemeClr val="bg1"/>
              </a:solidFill>
            </a:endParaRPr>
          </a:p>
        </p:txBody>
      </p:sp>
      <p:grpSp>
        <p:nvGrpSpPr>
          <p:cNvPr id="39" name="Group 38">
            <a:extLst>
              <a:ext uri="{FF2B5EF4-FFF2-40B4-BE49-F238E27FC236}">
                <a16:creationId xmlns:a16="http://schemas.microsoft.com/office/drawing/2014/main" id="{46C0B357-41E0-8363-C9A6-3A4466743F36}"/>
              </a:ext>
            </a:extLst>
          </p:cNvPr>
          <p:cNvGrpSpPr/>
          <p:nvPr/>
        </p:nvGrpSpPr>
        <p:grpSpPr>
          <a:xfrm>
            <a:off x="183548" y="1046719"/>
            <a:ext cx="4105438" cy="1828099"/>
            <a:chOff x="3970537" y="3246992"/>
            <a:chExt cx="4105438" cy="1686907"/>
          </a:xfrm>
        </p:grpSpPr>
        <p:sp>
          <p:nvSpPr>
            <p:cNvPr id="4" name="Rectangle: Rounded Corners 3">
              <a:extLst>
                <a:ext uri="{FF2B5EF4-FFF2-40B4-BE49-F238E27FC236}">
                  <a16:creationId xmlns:a16="http://schemas.microsoft.com/office/drawing/2014/main" id="{D7F81B15-C473-A607-EFCA-7128225FC5EF}"/>
                </a:ext>
              </a:extLst>
            </p:cNvPr>
            <p:cNvSpPr/>
            <p:nvPr/>
          </p:nvSpPr>
          <p:spPr>
            <a:xfrm>
              <a:off x="5777848" y="3246992"/>
              <a:ext cx="1095909" cy="526457"/>
            </a:xfrm>
            <a:prstGeom prst="roundRect">
              <a:avLst/>
            </a:prstGeom>
            <a:solidFill>
              <a:schemeClr val="bg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ru-RU" sz="1400" dirty="0">
                  <a:solidFill>
                    <a:schemeClr val="tx1"/>
                  </a:solidFill>
                  <a:latin typeface="+mj-lt"/>
                </a:rPr>
                <a:t>Агент</a:t>
              </a:r>
            </a:p>
            <a:p>
              <a:pPr algn="ctr"/>
              <a:r>
                <a:rPr lang="ru-RU" sz="1400" dirty="0">
                  <a:solidFill>
                    <a:schemeClr val="tx1"/>
                  </a:solidFill>
                  <a:latin typeface="+mj-lt"/>
                </a:rPr>
                <a:t>(Регулятор)</a:t>
              </a:r>
              <a:endParaRPr lang="vi-VN" sz="1400" dirty="0">
                <a:solidFill>
                  <a:schemeClr val="tx1"/>
                </a:solidFill>
                <a:latin typeface="+mj-lt"/>
              </a:endParaRPr>
            </a:p>
          </p:txBody>
        </p:sp>
        <p:sp>
          <p:nvSpPr>
            <p:cNvPr id="6" name="Rectangle: Rounded Corners 5">
              <a:extLst>
                <a:ext uri="{FF2B5EF4-FFF2-40B4-BE49-F238E27FC236}">
                  <a16:creationId xmlns:a16="http://schemas.microsoft.com/office/drawing/2014/main" id="{A8FCD5CF-E915-4EBE-520F-24C661FC813D}"/>
                </a:ext>
              </a:extLst>
            </p:cNvPr>
            <p:cNvSpPr/>
            <p:nvPr/>
          </p:nvSpPr>
          <p:spPr>
            <a:xfrm>
              <a:off x="5501044" y="4403397"/>
              <a:ext cx="1490415" cy="530502"/>
            </a:xfrm>
            <a:prstGeom prst="roundRect">
              <a:avLst/>
            </a:prstGeom>
            <a:solidFill>
              <a:schemeClr val="bg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ru-RU" sz="1400" dirty="0">
                  <a:solidFill>
                    <a:schemeClr val="tx1"/>
                  </a:solidFill>
                  <a:latin typeface="+mj-lt"/>
                </a:rPr>
                <a:t>Окружающая среда (система)</a:t>
              </a:r>
              <a:endParaRPr lang="vi-VN" sz="1400" dirty="0">
                <a:solidFill>
                  <a:schemeClr val="tx1"/>
                </a:solidFill>
                <a:latin typeface="+mj-lt"/>
              </a:endParaRPr>
            </a:p>
          </p:txBody>
        </p:sp>
        <p:cxnSp>
          <p:nvCxnSpPr>
            <p:cNvPr id="12" name="Connector: Elbow 11">
              <a:extLst>
                <a:ext uri="{FF2B5EF4-FFF2-40B4-BE49-F238E27FC236}">
                  <a16:creationId xmlns:a16="http://schemas.microsoft.com/office/drawing/2014/main" id="{613F4C3E-2F9D-BDB9-A1F2-B5017FB244CB}"/>
                </a:ext>
              </a:extLst>
            </p:cNvPr>
            <p:cNvCxnSpPr>
              <a:cxnSpLocks/>
              <a:stCxn id="4" idx="3"/>
              <a:endCxn id="6" idx="3"/>
            </p:cNvCxnSpPr>
            <p:nvPr/>
          </p:nvCxnSpPr>
          <p:spPr>
            <a:xfrm>
              <a:off x="6873757" y="3510221"/>
              <a:ext cx="117702" cy="1158427"/>
            </a:xfrm>
            <a:prstGeom prst="bentConnector3">
              <a:avLst>
                <a:gd name="adj1" fmla="val 294219"/>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grpSp>
          <p:nvGrpSpPr>
            <p:cNvPr id="26" name="Group 25">
              <a:extLst>
                <a:ext uri="{FF2B5EF4-FFF2-40B4-BE49-F238E27FC236}">
                  <a16:creationId xmlns:a16="http://schemas.microsoft.com/office/drawing/2014/main" id="{2530CE04-4091-7A0E-E178-0C995895E13E}"/>
                </a:ext>
              </a:extLst>
            </p:cNvPr>
            <p:cNvGrpSpPr/>
            <p:nvPr/>
          </p:nvGrpSpPr>
          <p:grpSpPr>
            <a:xfrm>
              <a:off x="5159990" y="3664527"/>
              <a:ext cx="617859" cy="902448"/>
              <a:chOff x="5159990" y="3664527"/>
              <a:chExt cx="617859" cy="701820"/>
            </a:xfrm>
          </p:grpSpPr>
          <p:cxnSp>
            <p:nvCxnSpPr>
              <p:cNvPr id="18" name="Connector: Elbow 17">
                <a:extLst>
                  <a:ext uri="{FF2B5EF4-FFF2-40B4-BE49-F238E27FC236}">
                    <a16:creationId xmlns:a16="http://schemas.microsoft.com/office/drawing/2014/main" id="{FE8200ED-4570-BC59-4A50-A449834C1428}"/>
                  </a:ext>
                </a:extLst>
              </p:cNvPr>
              <p:cNvCxnSpPr>
                <a:cxnSpLocks/>
              </p:cNvCxnSpPr>
              <p:nvPr/>
            </p:nvCxnSpPr>
            <p:spPr>
              <a:xfrm rot="5400000" flipH="1" flipV="1">
                <a:off x="5118010" y="3706508"/>
                <a:ext cx="701819" cy="617858"/>
              </a:xfrm>
              <a:prstGeom prst="bentConnector3">
                <a:avLst>
                  <a:gd name="adj1" fmla="val 100668"/>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88D1171-C90B-C042-C259-67E798BA91F8}"/>
                  </a:ext>
                </a:extLst>
              </p:cNvPr>
              <p:cNvCxnSpPr>
                <a:cxnSpLocks/>
              </p:cNvCxnSpPr>
              <p:nvPr/>
            </p:nvCxnSpPr>
            <p:spPr>
              <a:xfrm>
                <a:off x="5159990" y="4366347"/>
                <a:ext cx="341054"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67D8E6A0-470C-8821-551D-B5A4AAACC303}"/>
                </a:ext>
              </a:extLst>
            </p:cNvPr>
            <p:cNvGrpSpPr/>
            <p:nvPr/>
          </p:nvGrpSpPr>
          <p:grpSpPr>
            <a:xfrm>
              <a:off x="4862514" y="3375501"/>
              <a:ext cx="917538" cy="1461564"/>
              <a:chOff x="5159990" y="3664527"/>
              <a:chExt cx="617859" cy="701820"/>
            </a:xfrm>
          </p:grpSpPr>
          <p:cxnSp>
            <p:nvCxnSpPr>
              <p:cNvPr id="28" name="Connector: Elbow 27">
                <a:extLst>
                  <a:ext uri="{FF2B5EF4-FFF2-40B4-BE49-F238E27FC236}">
                    <a16:creationId xmlns:a16="http://schemas.microsoft.com/office/drawing/2014/main" id="{3CDEB634-574E-5868-3D08-4F5A197F6C67}"/>
                  </a:ext>
                </a:extLst>
              </p:cNvPr>
              <p:cNvCxnSpPr>
                <a:cxnSpLocks/>
              </p:cNvCxnSpPr>
              <p:nvPr/>
            </p:nvCxnSpPr>
            <p:spPr>
              <a:xfrm rot="5400000" flipH="1" flipV="1">
                <a:off x="5118010" y="3706508"/>
                <a:ext cx="701819" cy="617858"/>
              </a:xfrm>
              <a:prstGeom prst="bentConnector3">
                <a:avLst>
                  <a:gd name="adj1" fmla="val 99787"/>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6B798A4-FF0F-AF08-DD2F-44D96F509CED}"/>
                  </a:ext>
                </a:extLst>
              </p:cNvPr>
              <p:cNvCxnSpPr>
                <a:cxnSpLocks/>
              </p:cNvCxnSpPr>
              <p:nvPr/>
            </p:nvCxnSpPr>
            <p:spPr>
              <a:xfrm>
                <a:off x="5159990" y="4366347"/>
                <a:ext cx="429978"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sp>
          <p:nvSpPr>
            <p:cNvPr id="34" name="TextBox 33">
              <a:extLst>
                <a:ext uri="{FF2B5EF4-FFF2-40B4-BE49-F238E27FC236}">
                  <a16:creationId xmlns:a16="http://schemas.microsoft.com/office/drawing/2014/main" id="{66A741A9-7496-9823-B766-BAC6EF3B9B17}"/>
                </a:ext>
              </a:extLst>
            </p:cNvPr>
            <p:cNvSpPr txBox="1"/>
            <p:nvPr/>
          </p:nvSpPr>
          <p:spPr>
            <a:xfrm>
              <a:off x="3970537" y="3978105"/>
              <a:ext cx="942534" cy="461665"/>
            </a:xfrm>
            <a:prstGeom prst="rect">
              <a:avLst/>
            </a:prstGeom>
            <a:noFill/>
          </p:spPr>
          <p:txBody>
            <a:bodyPr wrap="square" rtlCol="0">
              <a:spAutoFit/>
            </a:bodyPr>
            <a:lstStyle/>
            <a:p>
              <a:pPr algn="ctr"/>
              <a:r>
                <a:rPr lang="ru-RU" sz="1200" dirty="0">
                  <a:solidFill>
                    <a:schemeClr val="bg1"/>
                  </a:solidFill>
                </a:rPr>
                <a:t>Состояние </a:t>
              </a:r>
              <a:r>
                <a:rPr lang="en-US" sz="1200" dirty="0">
                  <a:solidFill>
                    <a:schemeClr val="bg1"/>
                  </a:solidFill>
                </a:rPr>
                <a:t>x</a:t>
              </a:r>
              <a:endParaRPr lang="vi-VN" sz="1200" dirty="0">
                <a:solidFill>
                  <a:schemeClr val="bg1"/>
                </a:solidFill>
              </a:endParaRPr>
            </a:p>
          </p:txBody>
        </p:sp>
        <p:sp>
          <p:nvSpPr>
            <p:cNvPr id="35" name="TextBox 34">
              <a:extLst>
                <a:ext uri="{FF2B5EF4-FFF2-40B4-BE49-F238E27FC236}">
                  <a16:creationId xmlns:a16="http://schemas.microsoft.com/office/drawing/2014/main" id="{6858CADF-7A81-45D4-647A-E75953CDEBF0}"/>
                </a:ext>
              </a:extLst>
            </p:cNvPr>
            <p:cNvSpPr txBox="1"/>
            <p:nvPr/>
          </p:nvSpPr>
          <p:spPr>
            <a:xfrm>
              <a:off x="5193526" y="3922894"/>
              <a:ext cx="705361" cy="461665"/>
            </a:xfrm>
            <a:prstGeom prst="rect">
              <a:avLst/>
            </a:prstGeom>
            <a:noFill/>
          </p:spPr>
          <p:txBody>
            <a:bodyPr wrap="square" rtlCol="0">
              <a:spAutoFit/>
            </a:bodyPr>
            <a:lstStyle/>
            <a:p>
              <a:pPr algn="ctr"/>
              <a:r>
                <a:rPr lang="ru-RU" sz="1200" dirty="0">
                  <a:solidFill>
                    <a:schemeClr val="bg1"/>
                  </a:solidFill>
                </a:rPr>
                <a:t>награда </a:t>
              </a:r>
              <a:r>
                <a:rPr lang="en-US" sz="1200" dirty="0">
                  <a:solidFill>
                    <a:schemeClr val="bg1"/>
                  </a:solidFill>
                </a:rPr>
                <a:t>r</a:t>
              </a:r>
              <a:endParaRPr lang="vi-VN" sz="1200" dirty="0">
                <a:solidFill>
                  <a:schemeClr val="bg1"/>
                </a:solidFill>
              </a:endParaRPr>
            </a:p>
          </p:txBody>
        </p:sp>
        <p:sp>
          <p:nvSpPr>
            <p:cNvPr id="36" name="TextBox 35">
              <a:extLst>
                <a:ext uri="{FF2B5EF4-FFF2-40B4-BE49-F238E27FC236}">
                  <a16:creationId xmlns:a16="http://schemas.microsoft.com/office/drawing/2014/main" id="{23C3E8CB-4290-C42E-B7EE-09D8D3D45DF9}"/>
                </a:ext>
              </a:extLst>
            </p:cNvPr>
            <p:cNvSpPr txBox="1"/>
            <p:nvPr/>
          </p:nvSpPr>
          <p:spPr>
            <a:xfrm>
              <a:off x="7225538" y="3852590"/>
              <a:ext cx="850437" cy="461665"/>
            </a:xfrm>
            <a:prstGeom prst="rect">
              <a:avLst/>
            </a:prstGeom>
            <a:noFill/>
          </p:spPr>
          <p:txBody>
            <a:bodyPr wrap="square" rtlCol="0">
              <a:spAutoFit/>
            </a:bodyPr>
            <a:lstStyle/>
            <a:p>
              <a:pPr algn="ctr"/>
              <a:r>
                <a:rPr lang="ru-RU" sz="1200" dirty="0">
                  <a:solidFill>
                    <a:schemeClr val="bg1"/>
                  </a:solidFill>
                </a:rPr>
                <a:t>Действие </a:t>
              </a:r>
              <a:r>
                <a:rPr lang="en-US" sz="1200" dirty="0">
                  <a:solidFill>
                    <a:schemeClr val="bg1"/>
                  </a:solidFill>
                </a:rPr>
                <a:t>u</a:t>
              </a:r>
              <a:endParaRPr lang="vi-VN" sz="1200" dirty="0">
                <a:solidFill>
                  <a:schemeClr val="bg1"/>
                </a:solidFill>
              </a:endParaRPr>
            </a:p>
          </p:txBody>
        </p:sp>
      </p:grpSp>
      <mc:AlternateContent xmlns:mc="http://schemas.openxmlformats.org/markup-compatibility/2006" xmlns:a14="http://schemas.microsoft.com/office/drawing/2010/main">
        <mc:Choice Requires="a14">
          <p:sp>
            <p:nvSpPr>
              <p:cNvPr id="7" name="Прямоугольник: скругленные углы 6">
                <a:extLst>
                  <a:ext uri="{FF2B5EF4-FFF2-40B4-BE49-F238E27FC236}">
                    <a16:creationId xmlns:a16="http://schemas.microsoft.com/office/drawing/2014/main" id="{8398150D-2A78-2FB5-752F-C29DC6EA2EAD}"/>
                  </a:ext>
                </a:extLst>
              </p:cNvPr>
              <p:cNvSpPr/>
              <p:nvPr/>
            </p:nvSpPr>
            <p:spPr>
              <a:xfrm>
                <a:off x="183548" y="3390915"/>
                <a:ext cx="4067783" cy="1272209"/>
              </a:xfrm>
              <a:prstGeom prst="roundRect">
                <a:avLst>
                  <a:gd name="adj" fmla="val 11961"/>
                </a:avLst>
              </a:prstGeom>
            </p:spPr>
            <p:style>
              <a:lnRef idx="2">
                <a:schemeClr val="dk1"/>
              </a:lnRef>
              <a:fillRef idx="1">
                <a:schemeClr val="lt1"/>
              </a:fillRef>
              <a:effectRef idx="0">
                <a:schemeClr val="dk1"/>
              </a:effectRef>
              <a:fontRef idx="minor">
                <a:schemeClr val="dk1"/>
              </a:fontRef>
            </p:style>
            <p:txBody>
              <a:bodyPr rtlCol="0" anchor="ctr"/>
              <a:lstStyle/>
              <a:p>
                <a:pPr algn="ctr"/>
                <a:r>
                  <a:rPr lang="ru-RU" sz="1400" b="1" dirty="0"/>
                  <a:t>Функция ценности в виде уравнения Беллмана</a:t>
                </a:r>
                <a:endParaRPr lang="vi-VN" sz="1400" b="1" dirty="0"/>
              </a:p>
              <a:p>
                <a:pPr algn="ctr"/>
                <a14:m>
                  <m:oMathPara xmlns:m="http://schemas.openxmlformats.org/officeDocument/2006/math">
                    <m:oMathParaPr>
                      <m:jc m:val="centerGroup"/>
                    </m:oMathParaPr>
                    <m:oMath xmlns:m="http://schemas.openxmlformats.org/officeDocument/2006/math">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𝑉</m:t>
                          </m:r>
                        </m:e>
                        <m:sup>
                          <m:r>
                            <a:rPr lang="en-US" sz="1400" b="0" i="1" smtClean="0">
                              <a:solidFill>
                                <a:schemeClr val="tx1"/>
                              </a:solidFill>
                              <a:latin typeface="Cambria Math" panose="02040503050406030204" pitchFamily="18" charset="0"/>
                            </a:rPr>
                            <m:t>𝜋</m:t>
                          </m:r>
                        </m:sup>
                      </m:sSup>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𝑥</m:t>
                          </m:r>
                        </m:e>
                      </m:d>
                      <m:r>
                        <a:rPr lang="en-US" sz="1400" b="0" i="1" smtClean="0">
                          <a:solidFill>
                            <a:schemeClr val="tx1"/>
                          </a:solidFill>
                          <a:latin typeface="Cambria Math" panose="02040503050406030204" pitchFamily="18" charset="0"/>
                        </a:rPr>
                        <m:t>=</m:t>
                      </m:r>
                      <m:nary>
                        <m:naryPr>
                          <m:chr m:val="∑"/>
                          <m:supHide m:val="on"/>
                          <m:ctrlPr>
                            <a:rPr lang="en-US" sz="1400" b="0" i="1" smtClean="0">
                              <a:solidFill>
                                <a:schemeClr val="tx1"/>
                              </a:solidFill>
                              <a:latin typeface="Cambria Math" panose="02040503050406030204" pitchFamily="18" charset="0"/>
                            </a:rPr>
                          </m:ctrlPr>
                        </m:naryPr>
                        <m:sub>
                          <m:r>
                            <m:rPr>
                              <m:brk m:alnAt="7"/>
                            </m:rPr>
                            <a:rPr lang="en-US" sz="1400" b="0" i="1" smtClean="0">
                              <a:solidFill>
                                <a:schemeClr val="tx1"/>
                              </a:solidFill>
                              <a:latin typeface="Cambria Math" panose="02040503050406030204" pitchFamily="18" charset="0"/>
                            </a:rPr>
                            <m:t>𝑢</m:t>
                          </m:r>
                        </m:sub>
                        <m:sup/>
                        <m:e>
                          <m:r>
                            <a:rPr lang="en-US" sz="1400" b="0" i="1" smtClean="0">
                              <a:solidFill>
                                <a:schemeClr val="tx1"/>
                              </a:solidFill>
                              <a:latin typeface="Cambria Math" panose="02040503050406030204" pitchFamily="18" charset="0"/>
                            </a:rPr>
                            <m:t>𝜋</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𝑥</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𝑢</m:t>
                              </m:r>
                            </m:e>
                          </m:d>
                          <m:nary>
                            <m:naryPr>
                              <m:chr m:val="∑"/>
                              <m:supHide m:val="on"/>
                              <m:ctrlPr>
                                <a:rPr lang="en-US" sz="1400" b="0" i="1" smtClean="0">
                                  <a:solidFill>
                                    <a:schemeClr val="tx1"/>
                                  </a:solidFill>
                                  <a:latin typeface="Cambria Math" panose="02040503050406030204" pitchFamily="18" charset="0"/>
                                </a:rPr>
                              </m:ctrlPr>
                            </m:naryPr>
                            <m:sub>
                              <m:r>
                                <m:rPr>
                                  <m:brk m:alnAt="7"/>
                                </m:rPr>
                                <a:rPr lang="en-US" sz="1400" b="0" i="1" smtClean="0">
                                  <a:solidFill>
                                    <a:schemeClr val="tx1"/>
                                  </a:solidFill>
                                  <a:latin typeface="Cambria Math" panose="02040503050406030204" pitchFamily="18" charset="0"/>
                                </a:rPr>
                                <m:t>𝑥</m:t>
                              </m:r>
                              <m:r>
                                <a:rPr lang="en-US" sz="1400" b="0" i="1" smtClean="0">
                                  <a:solidFill>
                                    <a:schemeClr val="tx1"/>
                                  </a:solidFill>
                                  <a:latin typeface="Cambria Math" panose="02040503050406030204" pitchFamily="18" charset="0"/>
                                </a:rPr>
                                <m:t>′</m:t>
                              </m:r>
                            </m:sub>
                            <m:sup/>
                            <m:e>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panose="02040503050406030204" pitchFamily="18" charset="0"/>
                                    </a:rPr>
                                    <m:t>𝑃</m:t>
                                  </m:r>
                                </m:e>
                                <m:sub>
                                  <m:r>
                                    <a:rPr lang="en-US" sz="1400" b="0" i="1" smtClean="0">
                                      <a:solidFill>
                                        <a:schemeClr val="tx1"/>
                                      </a:solidFill>
                                      <a:latin typeface="Cambria Math" panose="02040503050406030204" pitchFamily="18" charset="0"/>
                                    </a:rPr>
                                    <m:t>𝑥𝑥</m:t>
                                  </m:r>
                                  <m:r>
                                    <a:rPr lang="en-US" sz="1400" b="0" i="1" smtClean="0">
                                      <a:solidFill>
                                        <a:schemeClr val="tx1"/>
                                      </a:solidFill>
                                      <a:latin typeface="Cambria Math" panose="02040503050406030204" pitchFamily="18" charset="0"/>
                                    </a:rPr>
                                    <m:t>′</m:t>
                                  </m:r>
                                </m:sub>
                                <m:sup>
                                  <m:r>
                                    <a:rPr lang="en-US" sz="1400" b="0" i="1" smtClean="0">
                                      <a:solidFill>
                                        <a:schemeClr val="tx1"/>
                                      </a:solidFill>
                                      <a:latin typeface="Cambria Math" panose="02040503050406030204" pitchFamily="18" charset="0"/>
                                    </a:rPr>
                                    <m:t>𝑢</m:t>
                                  </m:r>
                                </m:sup>
                              </m:sSubSup>
                            </m:e>
                          </m:nary>
                          <m:d>
                            <m:dPr>
                              <m:begChr m:val="["/>
                              <m:endChr m:val="]"/>
                              <m:ctrlPr>
                                <a:rPr lang="en-US" sz="1400" b="0" i="1" smtClean="0">
                                  <a:solidFill>
                                    <a:schemeClr val="tx1"/>
                                  </a:solidFill>
                                  <a:latin typeface="Cambria Math" panose="02040503050406030204" pitchFamily="18" charset="0"/>
                                </a:rPr>
                              </m:ctrlPr>
                            </m:dPr>
                            <m:e>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panose="02040503050406030204" pitchFamily="18" charset="0"/>
                                    </a:rPr>
                                    <m:t>𝑅</m:t>
                                  </m:r>
                                </m:e>
                                <m:sub>
                                  <m:r>
                                    <a:rPr lang="en-US" sz="1400" b="0" i="1" smtClean="0">
                                      <a:solidFill>
                                        <a:schemeClr val="tx1"/>
                                      </a:solidFill>
                                      <a:latin typeface="Cambria Math" panose="02040503050406030204" pitchFamily="18" charset="0"/>
                                    </a:rPr>
                                    <m:t>𝑥</m:t>
                                  </m:r>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𝑥</m:t>
                                      </m:r>
                                    </m:e>
                                    <m:sup>
                                      <m:r>
                                        <a:rPr lang="en-US" sz="1400" b="0" i="1" smtClean="0">
                                          <a:solidFill>
                                            <a:schemeClr val="tx1"/>
                                          </a:solidFill>
                                          <a:latin typeface="Cambria Math" panose="02040503050406030204" pitchFamily="18" charset="0"/>
                                        </a:rPr>
                                        <m:t>′</m:t>
                                      </m:r>
                                    </m:sup>
                                  </m:sSup>
                                </m:sub>
                                <m:sup>
                                  <m:r>
                                    <a:rPr lang="en-US" sz="1400" b="0" i="1" smtClean="0">
                                      <a:solidFill>
                                        <a:schemeClr val="tx1"/>
                                      </a:solidFill>
                                      <a:latin typeface="Cambria Math" panose="02040503050406030204" pitchFamily="18" charset="0"/>
                                    </a:rPr>
                                    <m:t>𝑢</m:t>
                                  </m:r>
                                </m:sup>
                              </m:sSubSup>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𝛾</m:t>
                              </m:r>
                              <m:sSup>
                                <m:sSupPr>
                                  <m:ctrlPr>
                                    <a:rPr lang="en-US" sz="1400" b="0" i="1" smtClean="0">
                                      <a:solidFill>
                                        <a:schemeClr val="tx1"/>
                                      </a:solidFill>
                                      <a:latin typeface="Cambria Math" panose="02040503050406030204" pitchFamily="18" charset="0"/>
                                      <a:ea typeface="Cambria Math" panose="02040503050406030204" pitchFamily="18" charset="0"/>
                                    </a:rPr>
                                  </m:ctrlPr>
                                </m:sSupPr>
                                <m:e>
                                  <m:r>
                                    <a:rPr lang="en-US" sz="1400" b="0" i="1" smtClean="0">
                                      <a:solidFill>
                                        <a:schemeClr val="tx1"/>
                                      </a:solidFill>
                                      <a:latin typeface="Cambria Math" panose="02040503050406030204" pitchFamily="18" charset="0"/>
                                      <a:ea typeface="Cambria Math" panose="02040503050406030204" pitchFamily="18" charset="0"/>
                                    </a:rPr>
                                    <m:t>𝑉</m:t>
                                  </m:r>
                                </m:e>
                                <m:sup>
                                  <m:r>
                                    <a:rPr lang="en-US" sz="1400" b="0" i="1" smtClean="0">
                                      <a:solidFill>
                                        <a:schemeClr val="tx1"/>
                                      </a:solidFill>
                                      <a:latin typeface="Cambria Math" panose="02040503050406030204" pitchFamily="18" charset="0"/>
                                      <a:ea typeface="Cambria Math" panose="02040503050406030204" pitchFamily="18" charset="0"/>
                                    </a:rPr>
                                    <m:t>𝜋</m:t>
                                  </m:r>
                                </m:sup>
                              </m:sSup>
                              <m:d>
                                <m:dPr>
                                  <m:ctrlPr>
                                    <a:rPr lang="en-US" sz="1400" b="0" i="1" smtClean="0">
                                      <a:solidFill>
                                        <a:schemeClr val="tx1"/>
                                      </a:solidFill>
                                      <a:latin typeface="Cambria Math" panose="02040503050406030204" pitchFamily="18" charset="0"/>
                                      <a:ea typeface="Cambria Math" panose="02040503050406030204" pitchFamily="18" charset="0"/>
                                    </a:rPr>
                                  </m:ctrlPr>
                                </m:dPr>
                                <m:e>
                                  <m:sSup>
                                    <m:sSupPr>
                                      <m:ctrlPr>
                                        <a:rPr lang="en-US" sz="1400" b="0" i="1" smtClean="0">
                                          <a:solidFill>
                                            <a:schemeClr val="tx1"/>
                                          </a:solidFill>
                                          <a:latin typeface="Cambria Math" panose="02040503050406030204" pitchFamily="18" charset="0"/>
                                          <a:ea typeface="Cambria Math" panose="02040503050406030204" pitchFamily="18" charset="0"/>
                                        </a:rPr>
                                      </m:ctrlPr>
                                    </m:sSupPr>
                                    <m:e>
                                      <m:r>
                                        <a:rPr lang="en-US" sz="1400" b="0" i="1" smtClean="0">
                                          <a:solidFill>
                                            <a:schemeClr val="tx1"/>
                                          </a:solidFill>
                                          <a:latin typeface="Cambria Math" panose="02040503050406030204" pitchFamily="18" charset="0"/>
                                          <a:ea typeface="Cambria Math" panose="02040503050406030204" pitchFamily="18" charset="0"/>
                                        </a:rPr>
                                        <m:t>𝑥</m:t>
                                      </m:r>
                                    </m:e>
                                    <m:sup>
                                      <m:r>
                                        <a:rPr lang="en-US" sz="1400" b="0" i="1" smtClean="0">
                                          <a:solidFill>
                                            <a:schemeClr val="tx1"/>
                                          </a:solidFill>
                                          <a:latin typeface="Cambria Math" panose="02040503050406030204" pitchFamily="18" charset="0"/>
                                          <a:ea typeface="Cambria Math" panose="02040503050406030204" pitchFamily="18" charset="0"/>
                                        </a:rPr>
                                        <m:t>′</m:t>
                                      </m:r>
                                    </m:sup>
                                  </m:sSup>
                                </m:e>
                              </m:d>
                            </m:e>
                          </m:d>
                          <m:r>
                            <a:rPr lang="en-US" sz="1400" b="0" i="1" smtClean="0">
                              <a:solidFill>
                                <a:schemeClr val="tx1"/>
                              </a:solidFill>
                              <a:latin typeface="Cambria Math" panose="02040503050406030204" pitchFamily="18" charset="0"/>
                              <a:ea typeface="Cambria Math" panose="02040503050406030204" pitchFamily="18" charset="0"/>
                            </a:rPr>
                            <m:t> </m:t>
                          </m:r>
                        </m:e>
                      </m:nary>
                    </m:oMath>
                  </m:oMathPara>
                </a14:m>
                <a:endParaRPr lang="ru-RU" sz="1400" b="0" dirty="0">
                  <a:solidFill>
                    <a:schemeClr val="tx1"/>
                  </a:solidFill>
                  <a:ea typeface="Cambria Math" panose="02040503050406030204" pitchFamily="18" charset="0"/>
                </a:endParaRPr>
              </a:p>
              <a:p>
                <a:pPr algn="ctr"/>
                <a:r>
                  <a:rPr lang="en-US" sz="1400" dirty="0">
                    <a:solidFill>
                      <a:schemeClr val="tx1"/>
                    </a:solidFill>
                  </a:rPr>
                  <a:t>    </a:t>
                </a:r>
                <a:endParaRPr lang="vi-VN" sz="1400" dirty="0">
                  <a:solidFill>
                    <a:schemeClr val="tx1"/>
                  </a:solidFill>
                </a:endParaRPr>
              </a:p>
              <a:p>
                <a:pPr algn="ctr"/>
                <a:endParaRPr lang="en-GB" sz="1400" dirty="0">
                  <a:ln w="0"/>
                  <a:solidFill>
                    <a:schemeClr val="tx1"/>
                  </a:solidFill>
                  <a:effectLst>
                    <a:outerShdw blurRad="38100" dist="19050" dir="2700000" algn="tl" rotWithShape="0">
                      <a:schemeClr val="dk1">
                        <a:alpha val="40000"/>
                      </a:schemeClr>
                    </a:outerShdw>
                  </a:effectLst>
                </a:endParaRPr>
              </a:p>
            </p:txBody>
          </p:sp>
        </mc:Choice>
        <mc:Fallback xmlns="">
          <p:sp>
            <p:nvSpPr>
              <p:cNvPr id="7" name="Прямоугольник: скругленные углы 6">
                <a:extLst>
                  <a:ext uri="{FF2B5EF4-FFF2-40B4-BE49-F238E27FC236}">
                    <a16:creationId xmlns:a16="http://schemas.microsoft.com/office/drawing/2014/main" id="{8398150D-2A78-2FB5-752F-C29DC6EA2EAD}"/>
                  </a:ext>
                </a:extLst>
              </p:cNvPr>
              <p:cNvSpPr>
                <a:spLocks noRot="1" noChangeAspect="1" noMove="1" noResize="1" noEditPoints="1" noAdjustHandles="1" noChangeArrowheads="1" noChangeShapeType="1" noTextEdit="1"/>
              </p:cNvSpPr>
              <p:nvPr/>
            </p:nvSpPr>
            <p:spPr>
              <a:xfrm>
                <a:off x="183548" y="3390915"/>
                <a:ext cx="4067783" cy="1272209"/>
              </a:xfrm>
              <a:prstGeom prst="roundRect">
                <a:avLst>
                  <a:gd name="adj" fmla="val 11961"/>
                </a:avLst>
              </a:prstGeom>
              <a:blipFill>
                <a:blip r:embed="rId4"/>
                <a:stretch>
                  <a:fillRect t="-36620" b="-4460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Прямоугольник: скругленные углы 10">
                <a:extLst>
                  <a:ext uri="{FF2B5EF4-FFF2-40B4-BE49-F238E27FC236}">
                    <a16:creationId xmlns:a16="http://schemas.microsoft.com/office/drawing/2014/main" id="{F0600A10-4C60-FF1E-96D9-EE8A3B55F13A}"/>
                  </a:ext>
                </a:extLst>
              </p:cNvPr>
              <p:cNvSpPr/>
              <p:nvPr/>
            </p:nvSpPr>
            <p:spPr>
              <a:xfrm>
                <a:off x="4605660" y="782783"/>
                <a:ext cx="4067782" cy="2794024"/>
              </a:xfrm>
              <a:prstGeom prst="roundRect">
                <a:avLst>
                  <a:gd name="adj" fmla="val 8321"/>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ru-RU" sz="1600" b="1" dirty="0"/>
                  <a:t>Задача оптимального управления</a:t>
                </a:r>
                <a:endParaRPr lang="en-US" sz="1600" b="1" dirty="0"/>
              </a:p>
              <a:p>
                <a:pPr>
                  <a:lnSpc>
                    <a:spcPct val="150000"/>
                  </a:lnSpc>
                </a:pPr>
                <a:r>
                  <a:rPr lang="ru-RU" sz="1600" b="1" dirty="0">
                    <a:solidFill>
                      <a:srgbClr val="FF0000"/>
                    </a:solidFill>
                  </a:rPr>
                  <a:t>Поиск</a:t>
                </a:r>
                <a:endParaRPr lang="ru-RU" sz="1600" dirty="0">
                  <a:solidFill>
                    <a:srgbClr val="FF0000"/>
                  </a:solidFill>
                </a:endParaRPr>
              </a:p>
              <a:p>
                <a:pPr>
                  <a:lnSpc>
                    <a:spcPct val="150000"/>
                  </a:lnSpc>
                </a:pPr>
                <a:r>
                  <a:rPr lang="ru-RU" sz="1600" dirty="0"/>
                  <a:t>Оптимальное значение функции ценности</a:t>
                </a:r>
                <a:endParaRPr lang="ru-RU" sz="1600" b="0" i="1" dirty="0">
                  <a:solidFill>
                    <a:schemeClr val="tx1"/>
                  </a:solidFill>
                  <a:latin typeface="Cambria Math" panose="02040503050406030204" pitchFamily="18" charset="0"/>
                </a:endParaRPr>
              </a:p>
              <a:p>
                <a:pPr>
                  <a:lnSpc>
                    <a:spcPct val="150000"/>
                  </a:lnSpc>
                </a:pPr>
                <a14:m>
                  <m:oMathPara xmlns:m="http://schemas.openxmlformats.org/officeDocument/2006/math">
                    <m:oMathParaPr>
                      <m:jc m:val="center"/>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𝑉</m:t>
                          </m:r>
                        </m:e>
                        <m:sup>
                          <m:r>
                            <a:rPr lang="en-US" sz="1600" b="0" i="1" smtClean="0">
                              <a:solidFill>
                                <a:schemeClr val="tx1"/>
                              </a:solidFill>
                              <a:latin typeface="Cambria Math" panose="02040503050406030204" pitchFamily="18" charset="0"/>
                            </a:rPr>
                            <m:t>∗</m:t>
                          </m:r>
                        </m:sup>
                      </m:sSup>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𝑥</m:t>
                          </m:r>
                        </m:e>
                      </m:d>
                      <m:r>
                        <a:rPr lang="en-US" sz="1600" b="0" i="1" smtClean="0">
                          <a:solidFill>
                            <a:schemeClr val="tx1"/>
                          </a:solidFill>
                          <a:latin typeface="Cambria Math" panose="02040503050406030204" pitchFamily="18" charset="0"/>
                        </a:rPr>
                        <m:t>=</m:t>
                      </m:r>
                      <m:func>
                        <m:funcPr>
                          <m:ctrlPr>
                            <a:rPr lang="en-US" sz="1600" b="0" i="1" smtClean="0">
                              <a:solidFill>
                                <a:schemeClr val="tx1"/>
                              </a:solidFill>
                              <a:latin typeface="Cambria Math" panose="02040503050406030204" pitchFamily="18" charset="0"/>
                            </a:rPr>
                          </m:ctrlPr>
                        </m:funcPr>
                        <m:fName>
                          <m:limLow>
                            <m:limLowPr>
                              <m:ctrlPr>
                                <a:rPr lang="en-US" sz="1600" b="0" i="1" smtClean="0">
                                  <a:solidFill>
                                    <a:schemeClr val="tx1"/>
                                  </a:solidFill>
                                  <a:latin typeface="Cambria Math" panose="02040503050406030204" pitchFamily="18" charset="0"/>
                                </a:rPr>
                              </m:ctrlPr>
                            </m:limLowPr>
                            <m:e>
                              <m:r>
                                <m:rPr>
                                  <m:sty m:val="p"/>
                                </m:rPr>
                                <a:rPr lang="en-US" sz="1600" b="0" i="0" smtClean="0">
                                  <a:solidFill>
                                    <a:schemeClr val="tx1"/>
                                  </a:solidFill>
                                  <a:latin typeface="Cambria Math" panose="02040503050406030204" pitchFamily="18" charset="0"/>
                                </a:rPr>
                                <m:t>min</m:t>
                              </m:r>
                            </m:e>
                            <m:lim>
                              <m:r>
                                <a:rPr lang="en-US" sz="1600" b="0" i="1" smtClean="0">
                                  <a:solidFill>
                                    <a:schemeClr val="tx1"/>
                                  </a:solidFill>
                                  <a:latin typeface="Cambria Math" panose="02040503050406030204" pitchFamily="18" charset="0"/>
                                </a:rPr>
                                <m:t>𝜋</m:t>
                              </m:r>
                            </m:lim>
                          </m:limLow>
                        </m:fName>
                        <m:e>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𝑉</m:t>
                              </m:r>
                            </m:e>
                            <m:sup>
                              <m:r>
                                <a:rPr lang="en-US" sz="1600" b="0" i="1" smtClean="0">
                                  <a:solidFill>
                                    <a:schemeClr val="tx1"/>
                                  </a:solidFill>
                                  <a:latin typeface="Cambria Math" panose="02040503050406030204" pitchFamily="18" charset="0"/>
                                </a:rPr>
                                <m:t>𝜋</m:t>
                              </m:r>
                            </m:sup>
                          </m:sSup>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𝑥</m:t>
                              </m:r>
                            </m:e>
                          </m:d>
                        </m:e>
                      </m:func>
                    </m:oMath>
                  </m:oMathPara>
                </a14:m>
                <a:endParaRPr lang="ru-RU" sz="1600" dirty="0"/>
              </a:p>
              <a:p>
                <a:pPr>
                  <a:lnSpc>
                    <a:spcPct val="150000"/>
                  </a:lnSpc>
                </a:pPr>
                <a:r>
                  <a:rPr lang="ru-RU" sz="1600" dirty="0"/>
                  <a:t>Оптимальная стратегия управления</a:t>
                </a:r>
              </a:p>
              <a:p>
                <a:pPr algn="ctr">
                  <a:lnSpc>
                    <a:spcPct val="150000"/>
                  </a:lnSpc>
                </a:pP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𝑢</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func>
                      <m:funcPr>
                        <m:ctrlPr>
                          <a:rPr lang="en-US" sz="1600" b="0" i="1" smtClean="0">
                            <a:solidFill>
                              <a:schemeClr val="tx1"/>
                            </a:solidFill>
                            <a:latin typeface="Cambria Math" panose="02040503050406030204" pitchFamily="18" charset="0"/>
                          </a:rPr>
                        </m:ctrlPr>
                      </m:funcPr>
                      <m:fName>
                        <m:limLow>
                          <m:limLowPr>
                            <m:ctrlPr>
                              <a:rPr lang="en-US" sz="1600" b="0" i="1" smtClean="0">
                                <a:solidFill>
                                  <a:schemeClr val="tx1"/>
                                </a:solidFill>
                                <a:latin typeface="Cambria Math" panose="02040503050406030204" pitchFamily="18" charset="0"/>
                              </a:rPr>
                            </m:ctrlPr>
                          </m:limLowPr>
                          <m:e>
                            <m:r>
                              <m:rPr>
                                <m:sty m:val="p"/>
                              </m:rPr>
                              <a:rPr lang="en-US" sz="1600" b="0" i="0" smtClean="0">
                                <a:solidFill>
                                  <a:schemeClr val="tx1"/>
                                </a:solidFill>
                                <a:latin typeface="Cambria Math" panose="02040503050406030204" pitchFamily="18" charset="0"/>
                              </a:rPr>
                              <m:t>argmin</m:t>
                            </m:r>
                          </m:e>
                          <m:lim>
                            <m:r>
                              <a:rPr lang="en-US" sz="1600" b="0" i="1" smtClean="0">
                                <a:solidFill>
                                  <a:schemeClr val="tx1"/>
                                </a:solidFill>
                                <a:latin typeface="Cambria Math" panose="02040503050406030204" pitchFamily="18" charset="0"/>
                              </a:rPr>
                              <m:t>𝑢</m:t>
                            </m:r>
                          </m:lim>
                        </m:limLow>
                      </m:fName>
                      <m:e>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𝑥</m:t>
                            </m:r>
                            <m:r>
                              <a:rPr lang="en-US" sz="1600" b="0" i="1" smtClean="0">
                                <a:solidFill>
                                  <a:schemeClr val="tx1"/>
                                </a:solidFill>
                                <a:latin typeface="Cambria Math" panose="02040503050406030204" pitchFamily="18" charset="0"/>
                              </a:rPr>
                              <m:t>′</m:t>
                            </m:r>
                          </m:sub>
                          <m:sup/>
                          <m:e>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𝑃</m:t>
                                </m:r>
                              </m:e>
                              <m:sub>
                                <m:r>
                                  <a:rPr lang="en-US" sz="1600" b="0" i="1" smtClean="0">
                                    <a:solidFill>
                                      <a:schemeClr val="tx1"/>
                                    </a:solidFill>
                                    <a:latin typeface="Cambria Math" panose="02040503050406030204" pitchFamily="18" charset="0"/>
                                  </a:rPr>
                                  <m:t>𝑥𝑥</m:t>
                                </m:r>
                                <m:r>
                                  <a:rPr lang="en-US" sz="1600" b="0" i="1" smtClean="0">
                                    <a:solidFill>
                                      <a:schemeClr val="tx1"/>
                                    </a:solidFill>
                                    <a:latin typeface="Cambria Math" panose="02040503050406030204" pitchFamily="18" charset="0"/>
                                  </a:rPr>
                                  <m:t>′</m:t>
                                </m:r>
                              </m:sub>
                              <m:sup>
                                <m:r>
                                  <a:rPr lang="en-US" sz="1600" b="0" i="1" smtClean="0">
                                    <a:solidFill>
                                      <a:schemeClr val="tx1"/>
                                    </a:solidFill>
                                    <a:latin typeface="Cambria Math" panose="02040503050406030204" pitchFamily="18" charset="0"/>
                                  </a:rPr>
                                  <m:t>𝑢</m:t>
                                </m:r>
                              </m:sup>
                            </m:sSubSup>
                            <m:d>
                              <m:dPr>
                                <m:begChr m:val="["/>
                                <m:endChr m:val="]"/>
                                <m:ctrlPr>
                                  <a:rPr lang="en-US" sz="1600" i="1">
                                    <a:solidFill>
                                      <a:schemeClr val="tx1"/>
                                    </a:solidFill>
                                    <a:latin typeface="Cambria Math" panose="02040503050406030204" pitchFamily="18" charset="0"/>
                                  </a:rPr>
                                </m:ctrlPr>
                              </m:dPr>
                              <m:e>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𝑅</m:t>
                                    </m:r>
                                  </m:e>
                                  <m:sub>
                                    <m:r>
                                      <a:rPr lang="en-US" sz="1600" i="1">
                                        <a:solidFill>
                                          <a:schemeClr val="tx1"/>
                                        </a:solidFill>
                                        <a:latin typeface="Cambria Math" panose="02040503050406030204" pitchFamily="18" charset="0"/>
                                      </a:rPr>
                                      <m:t>𝑥</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𝑥</m:t>
                                        </m:r>
                                      </m:e>
                                      <m:sup>
                                        <m:r>
                                          <a:rPr lang="en-US" sz="1600" i="1">
                                            <a:solidFill>
                                              <a:schemeClr val="tx1"/>
                                            </a:solidFill>
                                            <a:latin typeface="Cambria Math" panose="02040503050406030204" pitchFamily="18" charset="0"/>
                                          </a:rPr>
                                          <m:t>′</m:t>
                                        </m:r>
                                      </m:sup>
                                    </m:sSup>
                                  </m:sub>
                                  <m:sup>
                                    <m:r>
                                      <a:rPr lang="en-US" sz="1600" i="1">
                                        <a:solidFill>
                                          <a:schemeClr val="tx1"/>
                                        </a:solidFill>
                                        <a:latin typeface="Cambria Math" panose="02040503050406030204" pitchFamily="18" charset="0"/>
                                      </a:rPr>
                                      <m:t>𝑢</m:t>
                                    </m:r>
                                  </m:sup>
                                </m:sSubSup>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𝛾</m:t>
                                </m:r>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𝑉</m:t>
                                    </m:r>
                                  </m:e>
                                  <m:sup>
                                    <m:r>
                                      <a:rPr lang="en-US" sz="1600" i="1">
                                        <a:solidFill>
                                          <a:schemeClr val="tx1"/>
                                        </a:solidFill>
                                        <a:latin typeface="Cambria Math" panose="02040503050406030204" pitchFamily="18" charset="0"/>
                                        <a:ea typeface="Cambria Math" panose="02040503050406030204" pitchFamily="18" charset="0"/>
                                      </a:rPr>
                                      <m:t>𝜋</m:t>
                                    </m:r>
                                  </m:sup>
                                </m:sSup>
                                <m:d>
                                  <m:dPr>
                                    <m:ctrlPr>
                                      <a:rPr lang="en-US" sz="1600" i="1">
                                        <a:solidFill>
                                          <a:schemeClr val="tx1"/>
                                        </a:solidFill>
                                        <a:latin typeface="Cambria Math" panose="02040503050406030204" pitchFamily="18" charset="0"/>
                                        <a:ea typeface="Cambria Math" panose="02040503050406030204" pitchFamily="18" charset="0"/>
                                      </a:rPr>
                                    </m:ctrlPr>
                                  </m:dPr>
                                  <m:e>
                                    <m:sSup>
                                      <m:sSupPr>
                                        <m:ctrlPr>
                                          <a:rPr lang="en-US" sz="1600" i="1">
                                            <a:solidFill>
                                              <a:schemeClr val="tx1"/>
                                            </a:solidFill>
                                            <a:latin typeface="Cambria Math" panose="02040503050406030204" pitchFamily="18" charset="0"/>
                                            <a:ea typeface="Cambria Math" panose="02040503050406030204" pitchFamily="18" charset="0"/>
                                          </a:rPr>
                                        </m:ctrlPr>
                                      </m:sSupPr>
                                      <m:e>
                                        <m:r>
                                          <a:rPr lang="en-US" sz="1600" i="1">
                                            <a:solidFill>
                                              <a:schemeClr val="tx1"/>
                                            </a:solidFill>
                                            <a:latin typeface="Cambria Math" panose="02040503050406030204" pitchFamily="18" charset="0"/>
                                            <a:ea typeface="Cambria Math" panose="02040503050406030204" pitchFamily="18" charset="0"/>
                                          </a:rPr>
                                          <m:t>𝑥</m:t>
                                        </m:r>
                                      </m:e>
                                      <m:sup>
                                        <m:r>
                                          <a:rPr lang="en-US" sz="1600" i="1">
                                            <a:solidFill>
                                              <a:schemeClr val="tx1"/>
                                            </a:solidFill>
                                            <a:latin typeface="Cambria Math" panose="02040503050406030204" pitchFamily="18" charset="0"/>
                                            <a:ea typeface="Cambria Math" panose="02040503050406030204" pitchFamily="18" charset="0"/>
                                          </a:rPr>
                                          <m:t>′</m:t>
                                        </m:r>
                                      </m:sup>
                                    </m:sSup>
                                  </m:e>
                                </m:d>
                              </m:e>
                            </m:d>
                          </m:e>
                        </m:nary>
                      </m:e>
                    </m:func>
                  </m:oMath>
                </a14:m>
                <a:r>
                  <a:rPr lang="en-US" sz="1600" dirty="0">
                    <a:solidFill>
                      <a:schemeClr val="tx1"/>
                    </a:solidFill>
                  </a:rPr>
                  <a:t> </a:t>
                </a:r>
                <a:endParaRPr lang="vi-VN" sz="1600" dirty="0"/>
              </a:p>
              <a:p>
                <a:pPr algn="ctr"/>
                <a:endParaRPr lang="en-GB" sz="1600" dirty="0"/>
              </a:p>
            </p:txBody>
          </p:sp>
        </mc:Choice>
        <mc:Fallback xmlns="">
          <p:sp>
            <p:nvSpPr>
              <p:cNvPr id="11" name="Прямоугольник: скругленные углы 10">
                <a:extLst>
                  <a:ext uri="{FF2B5EF4-FFF2-40B4-BE49-F238E27FC236}">
                    <a16:creationId xmlns:a16="http://schemas.microsoft.com/office/drawing/2014/main" id="{F0600A10-4C60-FF1E-96D9-EE8A3B55F13A}"/>
                  </a:ext>
                </a:extLst>
              </p:cNvPr>
              <p:cNvSpPr>
                <a:spLocks noRot="1" noChangeAspect="1" noMove="1" noResize="1" noEditPoints="1" noAdjustHandles="1" noChangeArrowheads="1" noChangeShapeType="1" noTextEdit="1"/>
              </p:cNvSpPr>
              <p:nvPr/>
            </p:nvSpPr>
            <p:spPr>
              <a:xfrm>
                <a:off x="4605660" y="782783"/>
                <a:ext cx="4067782" cy="2794024"/>
              </a:xfrm>
              <a:prstGeom prst="roundRect">
                <a:avLst>
                  <a:gd name="adj" fmla="val 8321"/>
                </a:avLst>
              </a:prstGeom>
              <a:blipFill>
                <a:blip r:embed="rId5"/>
                <a:stretch>
                  <a:fillRect b="-8207"/>
                </a:stretch>
              </a:blipFill>
            </p:spPr>
            <p:txBody>
              <a:bodyPr/>
              <a:lstStyle/>
              <a:p>
                <a:r>
                  <a:rPr lang="ru-RU">
                    <a:noFill/>
                  </a:rPr>
                  <a:t> </a:t>
                </a:r>
              </a:p>
            </p:txBody>
          </p:sp>
        </mc:Fallback>
      </mc:AlternateContent>
      <p:sp>
        <p:nvSpPr>
          <p:cNvPr id="14" name="Прямоугольник: скругленные углы 13">
            <a:extLst>
              <a:ext uri="{FF2B5EF4-FFF2-40B4-BE49-F238E27FC236}">
                <a16:creationId xmlns:a16="http://schemas.microsoft.com/office/drawing/2014/main" id="{9D9A065C-58CA-C432-37E6-FF6AF92D767C}"/>
              </a:ext>
            </a:extLst>
          </p:cNvPr>
          <p:cNvSpPr/>
          <p:nvPr/>
        </p:nvSpPr>
        <p:spPr>
          <a:xfrm>
            <a:off x="4605660" y="3737846"/>
            <a:ext cx="4067782" cy="925278"/>
          </a:xfrm>
          <a:prstGeom prst="roundRect">
            <a:avLst>
              <a:gd name="adj" fmla="val 12932"/>
            </a:avLst>
          </a:prstGeom>
        </p:spPr>
        <p:style>
          <a:lnRef idx="2">
            <a:schemeClr val="dk1"/>
          </a:lnRef>
          <a:fillRef idx="1">
            <a:schemeClr val="lt1"/>
          </a:fillRef>
          <a:effectRef idx="0">
            <a:schemeClr val="dk1"/>
          </a:effectRef>
          <a:fontRef idx="minor">
            <a:schemeClr val="dk1"/>
          </a:fontRef>
        </p:style>
        <p:txBody>
          <a:bodyPr rtlCol="0" anchor="ctr"/>
          <a:lstStyle/>
          <a:p>
            <a:r>
              <a:rPr lang="ru-RU" sz="1600" b="1" dirty="0"/>
              <a:t>Решение</a:t>
            </a:r>
          </a:p>
          <a:p>
            <a:pPr marL="285750" indent="-285750">
              <a:buFont typeface="Arial" panose="020B0604020202020204" pitchFamily="34" charset="0"/>
              <a:buChar char="•"/>
            </a:pPr>
            <a:r>
              <a:rPr lang="ru-RU" sz="1600" dirty="0"/>
              <a:t>Оценка стратегии</a:t>
            </a:r>
            <a:endParaRPr lang="en-US" sz="1600" dirty="0"/>
          </a:p>
          <a:p>
            <a:pPr marL="285750" indent="-285750">
              <a:buFont typeface="Arial" panose="020B0604020202020204" pitchFamily="34" charset="0"/>
              <a:buChar char="•"/>
            </a:pPr>
            <a:r>
              <a:rPr lang="ru-RU" sz="1600" dirty="0"/>
              <a:t>Улучшение стратегии</a:t>
            </a:r>
            <a:endParaRPr lang="en-GB" sz="1600" dirty="0"/>
          </a:p>
        </p:txBody>
      </p:sp>
      <p:pic>
        <p:nvPicPr>
          <p:cNvPr id="5" name="Рисунок 4"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6857C9DA-9A99-2BF7-97F5-ED2A3E7551B4}"/>
              </a:ext>
            </a:extLst>
          </p:cNvPr>
          <p:cNvPicPr>
            <a:picLocks noChangeAspect="1"/>
          </p:cNvPicPr>
          <p:nvPr/>
        </p:nvPicPr>
        <p:blipFill>
          <a:blip r:embed="rId6"/>
          <a:stretch>
            <a:fillRect/>
          </a:stretch>
        </p:blipFill>
        <p:spPr>
          <a:xfrm>
            <a:off x="7683289" y="0"/>
            <a:ext cx="1369756" cy="540000"/>
          </a:xfrm>
          <a:prstGeom prst="rect">
            <a:avLst/>
          </a:prstGeom>
        </p:spPr>
      </p:pic>
    </p:spTree>
    <p:extLst>
      <p:ext uri="{BB962C8B-B14F-4D97-AF65-F5344CB8AC3E}">
        <p14:creationId xmlns:p14="http://schemas.microsoft.com/office/powerpoint/2010/main" val="964866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186750B3-20A9-F4DB-839A-C9A5D13077AD}"/>
              </a:ext>
            </a:extLst>
          </p:cNvPr>
          <p:cNvGrpSpPr/>
          <p:nvPr/>
        </p:nvGrpSpPr>
        <p:grpSpPr>
          <a:xfrm>
            <a:off x="852768" y="1228570"/>
            <a:ext cx="8144294" cy="3033663"/>
            <a:chOff x="628179" y="1342973"/>
            <a:chExt cx="8144294" cy="3033663"/>
          </a:xfrm>
        </p:grpSpPr>
        <p:cxnSp>
          <p:nvCxnSpPr>
            <p:cNvPr id="15" name="Straight Arrow Connector 14">
              <a:extLst>
                <a:ext uri="{FF2B5EF4-FFF2-40B4-BE49-F238E27FC236}">
                  <a16:creationId xmlns:a16="http://schemas.microsoft.com/office/drawing/2014/main" id="{1A076720-5E58-61A4-C9C0-3F869D4E99C6}"/>
                </a:ext>
              </a:extLst>
            </p:cNvPr>
            <p:cNvCxnSpPr>
              <a:cxnSpLocks/>
              <a:stCxn id="7" idx="1"/>
            </p:cNvCxnSpPr>
            <p:nvPr/>
          </p:nvCxnSpPr>
          <p:spPr>
            <a:xfrm flipH="1">
              <a:off x="988116" y="1989304"/>
              <a:ext cx="2037395" cy="2272929"/>
            </a:xfrm>
            <a:prstGeom prst="straightConnector1">
              <a:avLst/>
            </a:prstGeom>
            <a:ln w="190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Rectangle 6">
              <a:extLst>
                <a:ext uri="{FF2B5EF4-FFF2-40B4-BE49-F238E27FC236}">
                  <a16:creationId xmlns:a16="http://schemas.microsoft.com/office/drawing/2014/main" id="{1381A10F-14F1-2D84-6BB3-3777DCF82346}"/>
                </a:ext>
              </a:extLst>
            </p:cNvPr>
            <p:cNvSpPr/>
            <p:nvPr/>
          </p:nvSpPr>
          <p:spPr>
            <a:xfrm>
              <a:off x="3025511" y="1462707"/>
              <a:ext cx="2318657" cy="10531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b="1" dirty="0">
                  <a:solidFill>
                    <a:sysClr val="windowText" lastClr="000000"/>
                  </a:solidFill>
                  <a:latin typeface="Microsoft YaHei" panose="020B0503020204020204" pitchFamily="34" charset="-122"/>
                  <a:ea typeface="Microsoft YaHei" panose="020B0503020204020204" pitchFamily="34" charset="-122"/>
                </a:rPr>
                <a:t>КРИТИК</a:t>
              </a:r>
              <a:endParaRPr lang="en-US" b="1" dirty="0">
                <a:solidFill>
                  <a:sysClr val="windowText" lastClr="000000"/>
                </a:solidFill>
                <a:latin typeface="Microsoft YaHei" panose="020B0503020204020204" pitchFamily="34" charset="-122"/>
                <a:ea typeface="Microsoft YaHei" panose="020B0503020204020204" pitchFamily="34" charset="-122"/>
              </a:endParaRPr>
            </a:p>
            <a:p>
              <a:pPr algn="ctr"/>
              <a:r>
                <a:rPr lang="ru-RU" dirty="0">
                  <a:solidFill>
                    <a:sysClr val="windowText" lastClr="000000"/>
                  </a:solidFill>
                  <a:latin typeface="Bahnschrift Light SemiCondensed" panose="020B0502040204020203" pitchFamily="34" charset="0"/>
                </a:rPr>
                <a:t>Оценка текущей стратегии управления</a:t>
              </a:r>
              <a:endParaRPr lang="en-US" dirty="0">
                <a:solidFill>
                  <a:sysClr val="windowText" lastClr="000000"/>
                </a:solidFill>
                <a:latin typeface="Bahnschrift Light SemiCondensed" panose="020B0502040204020203" pitchFamily="34" charset="0"/>
              </a:endParaRPr>
            </a:p>
          </p:txBody>
        </p:sp>
        <p:sp>
          <p:nvSpPr>
            <p:cNvPr id="8" name="Rectangle 7">
              <a:extLst>
                <a:ext uri="{FF2B5EF4-FFF2-40B4-BE49-F238E27FC236}">
                  <a16:creationId xmlns:a16="http://schemas.microsoft.com/office/drawing/2014/main" id="{D7D6EE10-9FC0-07F5-1B7C-A9C35C5CB76C}"/>
                </a:ext>
              </a:extLst>
            </p:cNvPr>
            <p:cNvSpPr/>
            <p:nvPr/>
          </p:nvSpPr>
          <p:spPr>
            <a:xfrm>
              <a:off x="628179" y="2948220"/>
              <a:ext cx="1651907" cy="10531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b="1" dirty="0">
                  <a:solidFill>
                    <a:sysClr val="windowText" lastClr="000000"/>
                  </a:solidFill>
                  <a:latin typeface="Microsoft YaHei" panose="020B0503020204020204" pitchFamily="34" charset="-122"/>
                  <a:ea typeface="Microsoft YaHei" panose="020B0503020204020204" pitchFamily="34" charset="-122"/>
                </a:rPr>
                <a:t>АКТОР</a:t>
              </a:r>
              <a:endParaRPr lang="en-US" sz="1400" b="1" dirty="0">
                <a:solidFill>
                  <a:sysClr val="windowText" lastClr="000000"/>
                </a:solidFill>
                <a:latin typeface="Microsoft YaHei" panose="020B0503020204020204" pitchFamily="34" charset="-122"/>
                <a:ea typeface="Microsoft YaHei" panose="020B0503020204020204" pitchFamily="34" charset="-122"/>
              </a:endParaRPr>
            </a:p>
            <a:p>
              <a:pPr algn="ctr"/>
              <a:r>
                <a:rPr lang="ru-RU" sz="1400" dirty="0">
                  <a:solidFill>
                    <a:srgbClr val="FF0000"/>
                  </a:solidFill>
                  <a:latin typeface="Bahnschrift Light SemiCondensed" panose="020B0502040204020203" pitchFamily="34" charset="0"/>
                </a:rPr>
                <a:t>Реализация</a:t>
              </a:r>
              <a:r>
                <a:rPr lang="ru-RU" sz="1400" dirty="0">
                  <a:solidFill>
                    <a:sysClr val="windowText" lastClr="000000"/>
                  </a:solidFill>
                  <a:latin typeface="Bahnschrift Light SemiCondensed" panose="020B0502040204020203" pitchFamily="34" charset="0"/>
                </a:rPr>
                <a:t> стратегии управления</a:t>
              </a:r>
              <a:endParaRPr lang="en-US" sz="1400" dirty="0">
                <a:solidFill>
                  <a:sysClr val="windowText" lastClr="000000"/>
                </a:solidFill>
                <a:latin typeface="Bahnschrift Light SemiCondensed" panose="020B0502040204020203" pitchFamily="34" charset="0"/>
              </a:endParaRPr>
            </a:p>
          </p:txBody>
        </p:sp>
        <p:sp>
          <p:nvSpPr>
            <p:cNvPr id="10" name="Rectangle 9">
              <a:extLst>
                <a:ext uri="{FF2B5EF4-FFF2-40B4-BE49-F238E27FC236}">
                  <a16:creationId xmlns:a16="http://schemas.microsoft.com/office/drawing/2014/main" id="{B61113BB-6BDE-5618-A7AE-DAE59E780622}"/>
                </a:ext>
              </a:extLst>
            </p:cNvPr>
            <p:cNvSpPr/>
            <p:nvPr/>
          </p:nvSpPr>
          <p:spPr>
            <a:xfrm>
              <a:off x="6084644" y="2948220"/>
              <a:ext cx="1651907" cy="10531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dirty="0">
                  <a:solidFill>
                    <a:srgbClr val="FF0000"/>
                  </a:solidFill>
                  <a:latin typeface="Bahnschrift Light SemiCondensed" panose="020B0502040204020203" pitchFamily="34" charset="0"/>
                </a:rPr>
                <a:t>Объект</a:t>
              </a:r>
              <a:r>
                <a:rPr lang="ru-RU" dirty="0">
                  <a:solidFill>
                    <a:sysClr val="windowText" lastClr="000000"/>
                  </a:solidFill>
                  <a:latin typeface="Bahnschrift Light SemiCondensed" panose="020B0502040204020203" pitchFamily="34" charset="0"/>
                </a:rPr>
                <a:t> </a:t>
              </a:r>
              <a:r>
                <a:rPr lang="en-US" dirty="0">
                  <a:solidFill>
                    <a:sysClr val="windowText" lastClr="000000"/>
                  </a:solidFill>
                  <a:latin typeface="Bahnschrift Light SemiCondensed" panose="020B0502040204020203" pitchFamily="34" charset="0"/>
                </a:rPr>
                <a:t>/</a:t>
              </a:r>
              <a:endParaRPr lang="ru-RU" dirty="0">
                <a:solidFill>
                  <a:sysClr val="windowText" lastClr="000000"/>
                </a:solidFill>
                <a:latin typeface="Bahnschrift Light SemiCondensed" panose="020B0502040204020203" pitchFamily="34" charset="0"/>
              </a:endParaRPr>
            </a:p>
            <a:p>
              <a:pPr algn="ctr"/>
              <a:r>
                <a:rPr lang="ru-RU" dirty="0">
                  <a:solidFill>
                    <a:sysClr val="windowText" lastClr="000000"/>
                  </a:solidFill>
                  <a:latin typeface="Bahnschrift Light SemiCondensed" panose="020B0502040204020203" pitchFamily="34" charset="0"/>
                </a:rPr>
                <a:t>Окружающая среда</a:t>
              </a:r>
              <a:endParaRPr lang="en-US" dirty="0">
                <a:solidFill>
                  <a:sysClr val="windowText" lastClr="000000"/>
                </a:solidFill>
                <a:latin typeface="Bahnschrift Light SemiCondensed" panose="020B0502040204020203" pitchFamily="34" charset="0"/>
              </a:endParaRPr>
            </a:p>
          </p:txBody>
        </p:sp>
        <p:sp>
          <p:nvSpPr>
            <p:cNvPr id="14" name="TextBox 13">
              <a:extLst>
                <a:ext uri="{FF2B5EF4-FFF2-40B4-BE49-F238E27FC236}">
                  <a16:creationId xmlns:a16="http://schemas.microsoft.com/office/drawing/2014/main" id="{BBA63BD4-366C-1ECC-8AA5-1A29560AF9C7}"/>
                </a:ext>
              </a:extLst>
            </p:cNvPr>
            <p:cNvSpPr txBox="1"/>
            <p:nvPr/>
          </p:nvSpPr>
          <p:spPr>
            <a:xfrm>
              <a:off x="780280" y="1743799"/>
              <a:ext cx="1555769" cy="923330"/>
            </a:xfrm>
            <a:prstGeom prst="rect">
              <a:avLst/>
            </a:prstGeom>
            <a:noFill/>
          </p:spPr>
          <p:txBody>
            <a:bodyPr wrap="square" rtlCol="0">
              <a:spAutoFit/>
            </a:bodyPr>
            <a:lstStyle/>
            <a:p>
              <a:pPr algn="r"/>
              <a:r>
                <a:rPr lang="ru-RU" dirty="0">
                  <a:solidFill>
                    <a:schemeClr val="bg1"/>
                  </a:solidFill>
                </a:rPr>
                <a:t>Обновление/улучшение </a:t>
              </a:r>
              <a:r>
                <a:rPr lang="ru-RU" dirty="0">
                  <a:solidFill>
                    <a:srgbClr val="FF0000"/>
                  </a:solidFill>
                </a:rPr>
                <a:t>стратегии</a:t>
              </a:r>
              <a:endParaRPr lang="vi-VN" dirty="0">
                <a:solidFill>
                  <a:srgbClr val="FF0000"/>
                </a:solidFill>
              </a:endParaRPr>
            </a:p>
          </p:txBody>
        </p:sp>
        <p:cxnSp>
          <p:nvCxnSpPr>
            <p:cNvPr id="17" name="Straight Arrow Connector 16">
              <a:extLst>
                <a:ext uri="{FF2B5EF4-FFF2-40B4-BE49-F238E27FC236}">
                  <a16:creationId xmlns:a16="http://schemas.microsoft.com/office/drawing/2014/main" id="{34BF59AF-2A2F-32D8-D30D-3BD70B0F0793}"/>
                </a:ext>
              </a:extLst>
            </p:cNvPr>
            <p:cNvCxnSpPr>
              <a:cxnSpLocks/>
              <a:stCxn id="8" idx="3"/>
              <a:endCxn id="10" idx="1"/>
            </p:cNvCxnSpPr>
            <p:nvPr/>
          </p:nvCxnSpPr>
          <p:spPr>
            <a:xfrm>
              <a:off x="2280086" y="3474817"/>
              <a:ext cx="3804558"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Connector: Elbow 18">
              <a:extLst>
                <a:ext uri="{FF2B5EF4-FFF2-40B4-BE49-F238E27FC236}">
                  <a16:creationId xmlns:a16="http://schemas.microsoft.com/office/drawing/2014/main" id="{8D63F47B-6334-4CE6-7249-E95EFD253059}"/>
                </a:ext>
              </a:extLst>
            </p:cNvPr>
            <p:cNvCxnSpPr>
              <a:cxnSpLocks/>
              <a:stCxn id="10" idx="0"/>
              <a:endCxn id="7" idx="3"/>
            </p:cNvCxnSpPr>
            <p:nvPr/>
          </p:nvCxnSpPr>
          <p:spPr>
            <a:xfrm rot="16200000" flipV="1">
              <a:off x="5647925" y="1685547"/>
              <a:ext cx="958916" cy="1566430"/>
            </a:xfrm>
            <a:prstGeom prst="bentConnector2">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or: Elbow 15">
              <a:extLst>
                <a:ext uri="{FF2B5EF4-FFF2-40B4-BE49-F238E27FC236}">
                  <a16:creationId xmlns:a16="http://schemas.microsoft.com/office/drawing/2014/main" id="{5B7D44F9-61CB-F976-76F9-3C8E2780A406}"/>
                </a:ext>
              </a:extLst>
            </p:cNvPr>
            <p:cNvCxnSpPr>
              <a:cxnSpLocks/>
              <a:endCxn id="8" idx="1"/>
            </p:cNvCxnSpPr>
            <p:nvPr/>
          </p:nvCxnSpPr>
          <p:spPr>
            <a:xfrm rot="10800000">
              <a:off x="628180" y="3474817"/>
              <a:ext cx="7934327" cy="901818"/>
            </a:xfrm>
            <a:prstGeom prst="bentConnector3">
              <a:avLst>
                <a:gd name="adj1" fmla="val 10288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2E6BA3DB-5A61-66C6-04E2-8A00F7B54EA1}"/>
                </a:ext>
              </a:extLst>
            </p:cNvPr>
            <p:cNvSpPr txBox="1"/>
            <p:nvPr/>
          </p:nvSpPr>
          <p:spPr>
            <a:xfrm>
              <a:off x="5603569" y="1342973"/>
              <a:ext cx="2984341" cy="646331"/>
            </a:xfrm>
            <a:prstGeom prst="rect">
              <a:avLst/>
            </a:prstGeom>
            <a:noFill/>
          </p:spPr>
          <p:txBody>
            <a:bodyPr wrap="square" rtlCol="0">
              <a:spAutoFit/>
            </a:bodyPr>
            <a:lstStyle>
              <a:defPPr>
                <a:defRPr lang="en-US"/>
              </a:defPPr>
              <a:lvl1pPr algn="r">
                <a:defRPr>
                  <a:solidFill>
                    <a:schemeClr val="bg1"/>
                  </a:solidFill>
                </a:defRPr>
              </a:lvl1pPr>
            </a:lstStyle>
            <a:p>
              <a:pPr algn="l"/>
              <a:r>
                <a:rPr lang="vi-VN" dirty="0">
                  <a:latin typeface="Calibri (Body)"/>
                  <a:ea typeface="Cambria" panose="02040503050406030204" pitchFamily="18" charset="0"/>
                </a:rPr>
                <a:t>Награда/Ответ от </a:t>
              </a:r>
              <a:br>
                <a:rPr lang="ru-RU" dirty="0">
                  <a:latin typeface="Calibri (Body)"/>
                  <a:ea typeface="Cambria" panose="02040503050406030204" pitchFamily="18" charset="0"/>
                </a:rPr>
              </a:br>
              <a:r>
                <a:rPr lang="ru-RU" dirty="0">
                  <a:solidFill>
                    <a:srgbClr val="FF0000"/>
                  </a:solidFill>
                  <a:latin typeface="Calibri (Body)"/>
                  <a:ea typeface="Cambria" panose="02040503050406030204" pitchFamily="18" charset="0"/>
                </a:rPr>
                <a:t>объекта управления</a:t>
              </a:r>
              <a:endParaRPr lang="vi-VN" dirty="0">
                <a:solidFill>
                  <a:srgbClr val="FF0000"/>
                </a:solidFill>
                <a:latin typeface="Calibri (Body)"/>
                <a:ea typeface="Cambria" panose="02040503050406030204" pitchFamily="18" charset="0"/>
              </a:endParaRPr>
            </a:p>
          </p:txBody>
        </p:sp>
        <p:sp>
          <p:nvSpPr>
            <p:cNvPr id="32" name="TextBox 31">
              <a:extLst>
                <a:ext uri="{FF2B5EF4-FFF2-40B4-BE49-F238E27FC236}">
                  <a16:creationId xmlns:a16="http://schemas.microsoft.com/office/drawing/2014/main" id="{B0E8AB43-E828-AEF3-5215-0F63736ED3F8}"/>
                </a:ext>
              </a:extLst>
            </p:cNvPr>
            <p:cNvSpPr txBox="1"/>
            <p:nvPr/>
          </p:nvSpPr>
          <p:spPr>
            <a:xfrm>
              <a:off x="2769942" y="3550673"/>
              <a:ext cx="2824844" cy="369332"/>
            </a:xfrm>
            <a:prstGeom prst="rect">
              <a:avLst/>
            </a:prstGeom>
            <a:noFill/>
          </p:spPr>
          <p:txBody>
            <a:bodyPr wrap="square" rtlCol="0">
              <a:spAutoFit/>
            </a:bodyPr>
            <a:lstStyle/>
            <a:p>
              <a:pPr algn="ctr"/>
              <a:r>
                <a:rPr lang="ru-RU" dirty="0">
                  <a:solidFill>
                    <a:srgbClr val="FF0000"/>
                  </a:solidFill>
                </a:rPr>
                <a:t>Управляющее воздействие</a:t>
              </a:r>
              <a:endParaRPr lang="vi-VN" dirty="0">
                <a:solidFill>
                  <a:srgbClr val="FF0000"/>
                </a:solidFill>
              </a:endParaRPr>
            </a:p>
          </p:txBody>
        </p:sp>
        <p:sp>
          <p:nvSpPr>
            <p:cNvPr id="20" name="TextBox 19">
              <a:extLst>
                <a:ext uri="{FF2B5EF4-FFF2-40B4-BE49-F238E27FC236}">
                  <a16:creationId xmlns:a16="http://schemas.microsoft.com/office/drawing/2014/main" id="{13AB205E-BB6F-2204-DB17-6049F2116314}"/>
                </a:ext>
              </a:extLst>
            </p:cNvPr>
            <p:cNvSpPr txBox="1"/>
            <p:nvPr/>
          </p:nvSpPr>
          <p:spPr>
            <a:xfrm>
              <a:off x="7746493" y="2804590"/>
              <a:ext cx="1025980" cy="646331"/>
            </a:xfrm>
            <a:prstGeom prst="rect">
              <a:avLst/>
            </a:prstGeom>
            <a:noFill/>
          </p:spPr>
          <p:txBody>
            <a:bodyPr wrap="square" rtlCol="0">
              <a:spAutoFit/>
            </a:bodyPr>
            <a:lstStyle/>
            <a:p>
              <a:r>
                <a:rPr lang="vi-VN" dirty="0">
                  <a:solidFill>
                    <a:schemeClr val="bg1"/>
                  </a:solidFill>
                  <a:latin typeface="Calibri (Body)"/>
                </a:rPr>
                <a:t>Выход системы</a:t>
              </a:r>
            </a:p>
          </p:txBody>
        </p:sp>
        <p:cxnSp>
          <p:nvCxnSpPr>
            <p:cNvPr id="21" name="Straight Connector 20">
              <a:extLst>
                <a:ext uri="{FF2B5EF4-FFF2-40B4-BE49-F238E27FC236}">
                  <a16:creationId xmlns:a16="http://schemas.microsoft.com/office/drawing/2014/main" id="{140C02A9-6640-FD6B-474F-9ABBB99BA300}"/>
                </a:ext>
              </a:extLst>
            </p:cNvPr>
            <p:cNvCxnSpPr>
              <a:cxnSpLocks/>
            </p:cNvCxnSpPr>
            <p:nvPr/>
          </p:nvCxnSpPr>
          <p:spPr>
            <a:xfrm flipV="1">
              <a:off x="8562507" y="3474817"/>
              <a:ext cx="0" cy="901819"/>
            </a:xfrm>
            <a:prstGeom prst="line">
              <a:avLst/>
            </a:prstGeom>
            <a:ln w="19050"/>
          </p:spPr>
          <p:style>
            <a:lnRef idx="2">
              <a:schemeClr val="accent2"/>
            </a:lnRef>
            <a:fillRef idx="0">
              <a:schemeClr val="accent2"/>
            </a:fillRef>
            <a:effectRef idx="1">
              <a:schemeClr val="accent2"/>
            </a:effectRef>
            <a:fontRef idx="minor">
              <a:schemeClr val="tx1"/>
            </a:fontRef>
          </p:style>
        </p:cxnSp>
        <p:cxnSp>
          <p:nvCxnSpPr>
            <p:cNvPr id="45" name="Straight Arrow Connector 44">
              <a:extLst>
                <a:ext uri="{FF2B5EF4-FFF2-40B4-BE49-F238E27FC236}">
                  <a16:creationId xmlns:a16="http://schemas.microsoft.com/office/drawing/2014/main" id="{2BEA991C-CBF6-0348-4C20-1AAEB449A09D}"/>
                </a:ext>
              </a:extLst>
            </p:cNvPr>
            <p:cNvCxnSpPr>
              <a:cxnSpLocks/>
              <a:stCxn id="10" idx="3"/>
            </p:cNvCxnSpPr>
            <p:nvPr/>
          </p:nvCxnSpPr>
          <p:spPr>
            <a:xfrm>
              <a:off x="7736551" y="3474817"/>
              <a:ext cx="825956"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22" name="Заголовок 1">
            <a:extLst>
              <a:ext uri="{FF2B5EF4-FFF2-40B4-BE49-F238E27FC236}">
                <a16:creationId xmlns:a16="http://schemas.microsoft.com/office/drawing/2014/main" id="{8023F0FE-A262-F6C9-31A7-F306DB6B03AA}"/>
              </a:ext>
            </a:extLst>
          </p:cNvPr>
          <p:cNvSpPr>
            <a:spLocks noGrp="1"/>
          </p:cNvSpPr>
          <p:nvPr>
            <p:ph type="title"/>
          </p:nvPr>
        </p:nvSpPr>
        <p:spPr>
          <a:xfrm>
            <a:off x="58494" y="210117"/>
            <a:ext cx="7678057" cy="527284"/>
          </a:xfrm>
        </p:spPr>
        <p:txBody>
          <a:bodyPr>
            <a:noAutofit/>
          </a:bodyPr>
          <a:lstStyle/>
          <a:p>
            <a:r>
              <a:rPr lang="ru-RU" sz="2800" dirty="0">
                <a:solidFill>
                  <a:schemeClr val="bg1"/>
                </a:solidFill>
              </a:rPr>
              <a:t>Оценка и улучшение стратегии</a:t>
            </a:r>
            <a:endParaRPr lang="en-GB" sz="2800" dirty="0">
              <a:solidFill>
                <a:schemeClr val="bg1"/>
              </a:solidFill>
            </a:endParaRPr>
          </a:p>
        </p:txBody>
      </p:sp>
      <p:pic>
        <p:nvPicPr>
          <p:cNvPr id="4" name="Рисунок 3"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E7720E79-1CCE-27C1-1C08-FA99E85749F8}"/>
              </a:ext>
            </a:extLst>
          </p:cNvPr>
          <p:cNvPicPr>
            <a:picLocks noChangeAspect="1"/>
          </p:cNvPicPr>
          <p:nvPr/>
        </p:nvPicPr>
        <p:blipFill>
          <a:blip r:embed="rId3"/>
          <a:stretch>
            <a:fillRect/>
          </a:stretch>
        </p:blipFill>
        <p:spPr>
          <a:xfrm>
            <a:off x="7683289" y="0"/>
            <a:ext cx="1369756" cy="540000"/>
          </a:xfrm>
          <a:prstGeom prst="rect">
            <a:avLst/>
          </a:prstGeom>
        </p:spPr>
      </p:pic>
    </p:spTree>
    <p:extLst>
      <p:ext uri="{BB962C8B-B14F-4D97-AF65-F5344CB8AC3E}">
        <p14:creationId xmlns:p14="http://schemas.microsoft.com/office/powerpoint/2010/main" val="330563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7EFEB6-8234-5540-342C-168CF4089190}"/>
              </a:ext>
            </a:extLst>
          </p:cNvPr>
          <p:cNvSpPr>
            <a:spLocks noGrp="1"/>
          </p:cNvSpPr>
          <p:nvPr>
            <p:ph type="title"/>
          </p:nvPr>
        </p:nvSpPr>
        <p:spPr>
          <a:xfrm>
            <a:off x="266700" y="377409"/>
            <a:ext cx="6824382" cy="527284"/>
          </a:xfrm>
        </p:spPr>
        <p:txBody>
          <a:bodyPr>
            <a:normAutofit fontScale="90000"/>
          </a:bodyPr>
          <a:lstStyle/>
          <a:p>
            <a:r>
              <a:rPr lang="ru-RU" sz="3200" dirty="0">
                <a:solidFill>
                  <a:schemeClr val="bg1"/>
                </a:solidFill>
              </a:rPr>
              <a:t>Постановка задачи</a:t>
            </a:r>
            <a:r>
              <a:rPr lang="en-US" sz="3200" dirty="0">
                <a:solidFill>
                  <a:schemeClr val="bg1"/>
                </a:solidFill>
              </a:rPr>
              <a:t> </a:t>
            </a:r>
            <a:r>
              <a:rPr lang="ru-RU" sz="3200" dirty="0">
                <a:solidFill>
                  <a:schemeClr val="bg1"/>
                </a:solidFill>
              </a:rPr>
              <a:t>для линейных систем</a:t>
            </a:r>
            <a:endParaRPr lang="vi-VN" dirty="0">
              <a:solidFill>
                <a:schemeClr val="bg1"/>
              </a:solidFill>
            </a:endParaRPr>
          </a:p>
        </p:txBody>
      </p:sp>
      <p:sp>
        <p:nvSpPr>
          <p:cNvPr id="32" name="TextBox 31">
            <a:extLst>
              <a:ext uri="{FF2B5EF4-FFF2-40B4-BE49-F238E27FC236}">
                <a16:creationId xmlns:a16="http://schemas.microsoft.com/office/drawing/2014/main" id="{B123FF3A-98A3-34E9-2C73-381F422BFC4D}"/>
              </a:ext>
            </a:extLst>
          </p:cNvPr>
          <p:cNvSpPr txBox="1"/>
          <p:nvPr/>
        </p:nvSpPr>
        <p:spPr>
          <a:xfrm>
            <a:off x="453390" y="3954106"/>
            <a:ext cx="7433310" cy="341632"/>
          </a:xfrm>
          <a:prstGeom prst="rect">
            <a:avLst/>
          </a:prstGeom>
          <a:noFill/>
        </p:spPr>
        <p:txBody>
          <a:bodyPr wrap="square">
            <a:spAutoFit/>
          </a:bodyPr>
          <a:lstStyle/>
          <a:p>
            <a:pPr marL="0" lvl="0" indent="0">
              <a:lnSpc>
                <a:spcPct val="90000"/>
              </a:lnSpc>
              <a:buClr>
                <a:srgbClr val="2C2D2E"/>
              </a:buClr>
            </a:pPr>
            <a:endParaRPr lang="en-GB" sz="1800" dirty="0">
              <a:latin typeface="Bahnschrift Light SemiCondensed" panose="020B0502040204020203" pitchFamily="34" charset="0"/>
            </a:endParaRPr>
          </a:p>
        </p:txBody>
      </p:sp>
      <p:sp>
        <p:nvSpPr>
          <p:cNvPr id="37" name="TextBox 36">
            <a:extLst>
              <a:ext uri="{FF2B5EF4-FFF2-40B4-BE49-F238E27FC236}">
                <a16:creationId xmlns:a16="http://schemas.microsoft.com/office/drawing/2014/main" id="{C99898A0-B5DC-DFEA-2C5F-4E8ABD91C92D}"/>
              </a:ext>
            </a:extLst>
          </p:cNvPr>
          <p:cNvSpPr txBox="1"/>
          <p:nvPr/>
        </p:nvSpPr>
        <p:spPr>
          <a:xfrm>
            <a:off x="1386840" y="4415226"/>
            <a:ext cx="6370320" cy="341632"/>
          </a:xfrm>
          <a:prstGeom prst="rect">
            <a:avLst/>
          </a:prstGeom>
          <a:noFill/>
        </p:spPr>
        <p:txBody>
          <a:bodyPr wrap="square">
            <a:spAutoFit/>
          </a:bodyPr>
          <a:lstStyle/>
          <a:p>
            <a:pPr>
              <a:lnSpc>
                <a:spcPct val="90000"/>
              </a:lnSpc>
              <a:buClr>
                <a:srgbClr val="2C2D2E"/>
              </a:buClr>
            </a:pPr>
            <a:endParaRPr lang="en-GB" sz="1800" dirty="0">
              <a:latin typeface="Bahnschrift Light SemiCondensed" panose="020B0502040204020203" pitchFamily="34" charset="0"/>
            </a:endParaRPr>
          </a:p>
        </p:txBody>
      </p:sp>
      <p:grpSp>
        <p:nvGrpSpPr>
          <p:cNvPr id="45" name="Group 44">
            <a:extLst>
              <a:ext uri="{FF2B5EF4-FFF2-40B4-BE49-F238E27FC236}">
                <a16:creationId xmlns:a16="http://schemas.microsoft.com/office/drawing/2014/main" id="{A18CFE2B-C775-7CCC-B706-0332BC3973F5}"/>
              </a:ext>
            </a:extLst>
          </p:cNvPr>
          <p:cNvGrpSpPr/>
          <p:nvPr/>
        </p:nvGrpSpPr>
        <p:grpSpPr>
          <a:xfrm>
            <a:off x="373380" y="957476"/>
            <a:ext cx="8397240" cy="3808615"/>
            <a:chOff x="388620" y="1075509"/>
            <a:chExt cx="8397240" cy="3808615"/>
          </a:xfrm>
        </p:grpSpPr>
        <mc:AlternateContent xmlns:mc="http://schemas.openxmlformats.org/markup-compatibility/2006" xmlns:a14="http://schemas.microsoft.com/office/drawing/2010/main">
          <mc:Choice Requires="a14">
            <p:sp>
              <p:nvSpPr>
                <p:cNvPr id="38" name="Rectangle: Rounded Corners 37">
                  <a:extLst>
                    <a:ext uri="{FF2B5EF4-FFF2-40B4-BE49-F238E27FC236}">
                      <a16:creationId xmlns:a16="http://schemas.microsoft.com/office/drawing/2014/main" id="{A61FDB97-E17D-B0F2-1CEC-F8B2FAD1764A}"/>
                    </a:ext>
                  </a:extLst>
                </p:cNvPr>
                <p:cNvSpPr/>
                <p:nvPr/>
              </p:nvSpPr>
              <p:spPr>
                <a:xfrm>
                  <a:off x="388620" y="1075509"/>
                  <a:ext cx="8397240" cy="1057380"/>
                </a:xfrm>
                <a:prstGeom prst="roundRect">
                  <a:avLst>
                    <a:gd name="adj" fmla="val 10181"/>
                  </a:avLst>
                </a:prstGeom>
                <a:solidFill>
                  <a:srgbClr val="C4CDEE"/>
                </a:solidFill>
                <a:ln>
                  <a:noFill/>
                </a:ln>
              </p:spPr>
              <p:style>
                <a:lnRef idx="0">
                  <a:scrgbClr r="0" g="0" b="0"/>
                </a:lnRef>
                <a:fillRef idx="0">
                  <a:scrgbClr r="0" g="0" b="0"/>
                </a:fillRef>
                <a:effectRef idx="0">
                  <a:scrgbClr r="0" g="0" b="0"/>
                </a:effectRef>
                <a:fontRef idx="minor">
                  <a:schemeClr val="lt1"/>
                </a:fontRef>
              </p:style>
              <p:txBody>
                <a:bodyPr rtlCol="0" anchor="ctr"/>
                <a:lstStyle/>
                <a:p>
                  <a:r>
                    <a:rPr lang="ru-RU" sz="1800" dirty="0">
                      <a:solidFill>
                        <a:schemeClr val="tx1"/>
                      </a:solidFill>
                    </a:rPr>
                    <a:t>Рассмотрим линейную динамическую систему</a:t>
                  </a:r>
                  <a:endParaRPr lang="ru-RU" sz="1800" i="1" dirty="0">
                    <a:solidFill>
                      <a:schemeClr val="tx1"/>
                    </a:solidFill>
                  </a:endParaRPr>
                </a:p>
                <a:p>
                  <a:pPr algn="ctr"/>
                  <a14:m>
                    <m:oMathPara xmlns:m="http://schemas.openxmlformats.org/officeDocument/2006/math">
                      <m:oMathParaPr>
                        <m:jc m:val="centerGroup"/>
                      </m:oMathParaPr>
                      <m:oMath xmlns:m="http://schemas.openxmlformats.org/officeDocument/2006/math">
                        <m:acc>
                          <m:accPr>
                            <m:chr m:val="̇"/>
                            <m:ctrlPr>
                              <a:rPr lang="en-US" sz="1800" b="0" i="1" dirty="0" smtClean="0">
                                <a:solidFill>
                                  <a:schemeClr val="tx1"/>
                                </a:solidFill>
                                <a:latin typeface="Cambria Math" panose="02040503050406030204" pitchFamily="18" charset="0"/>
                              </a:rPr>
                            </m:ctrlPr>
                          </m:accPr>
                          <m:e>
                            <m:r>
                              <a:rPr lang="en-US" sz="1800" b="0" i="1" dirty="0" smtClean="0">
                                <a:solidFill>
                                  <a:schemeClr val="tx1"/>
                                </a:solidFill>
                                <a:latin typeface="Cambria Math" panose="02040503050406030204" pitchFamily="18" charset="0"/>
                              </a:rPr>
                              <m:t>𝑥</m:t>
                            </m:r>
                          </m:e>
                        </m:acc>
                        <m:r>
                          <a:rPr lang="en-US" sz="1800" b="0" i="1" dirty="0" smtClean="0">
                            <a:solidFill>
                              <a:schemeClr val="tx1"/>
                            </a:solidFill>
                            <a:latin typeface="Cambria Math" panose="02040503050406030204" pitchFamily="18" charset="0"/>
                          </a:rPr>
                          <m:t>=</m:t>
                        </m:r>
                        <m:r>
                          <a:rPr lang="en-GB" sz="1800" b="0" i="1" dirty="0" smtClean="0">
                            <a:solidFill>
                              <a:schemeClr val="tx1"/>
                            </a:solidFill>
                            <a:latin typeface="Cambria Math" panose="02040503050406030204" pitchFamily="18" charset="0"/>
                          </a:rPr>
                          <m:t>𝐴𝑥</m:t>
                        </m:r>
                        <m:r>
                          <a:rPr lang="en-US" sz="1800" b="0" i="1" dirty="0" smtClean="0">
                            <a:solidFill>
                              <a:schemeClr val="tx1"/>
                            </a:solidFill>
                            <a:latin typeface="Cambria Math" panose="02040503050406030204" pitchFamily="18" charset="0"/>
                          </a:rPr>
                          <m:t>+</m:t>
                        </m:r>
                        <m:r>
                          <a:rPr lang="en-GB" sz="1800" b="0" i="1" dirty="0" smtClean="0">
                            <a:solidFill>
                              <a:schemeClr val="tx1"/>
                            </a:solidFill>
                            <a:latin typeface="Cambria Math" panose="02040503050406030204" pitchFamily="18" charset="0"/>
                          </a:rPr>
                          <m:t>𝐵</m:t>
                        </m:r>
                        <m:r>
                          <a:rPr lang="en-US" sz="1800" b="0" i="1" dirty="0" smtClean="0">
                            <a:solidFill>
                              <a:schemeClr val="tx1"/>
                            </a:solidFill>
                            <a:latin typeface="Cambria Math" panose="02040503050406030204" pitchFamily="18" charset="0"/>
                          </a:rPr>
                          <m:t>𝑢</m:t>
                        </m:r>
                        <m:r>
                          <a:rPr lang="en-US" sz="1800" b="0" i="1" dirty="0" smtClean="0">
                            <a:solidFill>
                              <a:schemeClr val="tx1"/>
                            </a:solidFill>
                            <a:latin typeface="Cambria Math" panose="02040503050406030204" pitchFamily="18" charset="0"/>
                          </a:rPr>
                          <m:t> ,</m:t>
                        </m:r>
                        <m:d>
                          <m:dPr>
                            <m:ctrlPr>
                              <a:rPr lang="ru-RU" sz="1800" b="0" i="1" dirty="0" smtClean="0">
                                <a:solidFill>
                                  <a:schemeClr val="tx1"/>
                                </a:solidFill>
                                <a:latin typeface="Cambria Math" panose="02040503050406030204" pitchFamily="18" charset="0"/>
                              </a:rPr>
                            </m:ctrlPr>
                          </m:dPr>
                          <m:e>
                            <m:r>
                              <a:rPr lang="ru-RU" sz="1800" i="1" dirty="0" smtClean="0">
                                <a:solidFill>
                                  <a:schemeClr val="tx1"/>
                                </a:solidFill>
                                <a:latin typeface="Cambria Math" panose="02040503050406030204" pitchFamily="18" charset="0"/>
                              </a:rPr>
                              <m:t>1</m:t>
                            </m:r>
                          </m:e>
                        </m:d>
                      </m:oMath>
                    </m:oMathPara>
                  </a14:m>
                  <a:endParaRPr lang="en-US" sz="18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GB" sz="1800" b="0" i="1" smtClean="0">
                            <a:solidFill>
                              <a:schemeClr val="tx1"/>
                            </a:solidFill>
                            <a:latin typeface="Cambria Math" panose="02040503050406030204" pitchFamily="18" charset="0"/>
                          </a:rPr>
                          <m:t>𝐴</m:t>
                        </m:r>
                        <m:r>
                          <a:rPr lang="en-GB" sz="1800" b="0" i="1" smtClean="0">
                            <a:solidFill>
                              <a:schemeClr val="tx1"/>
                            </a:solidFill>
                            <a:latin typeface="Cambria Math" panose="02040503050406030204" pitchFamily="18" charset="0"/>
                          </a:rPr>
                          <m:t> −неизвестная матрица</m:t>
                        </m:r>
                      </m:oMath>
                    </m:oMathPara>
                  </a14:m>
                  <a:endParaRPr lang="ru-RU" sz="1800" dirty="0">
                    <a:solidFill>
                      <a:schemeClr val="tx1"/>
                    </a:solidFill>
                  </a:endParaRPr>
                </a:p>
              </p:txBody>
            </p:sp>
          </mc:Choice>
          <mc:Fallback xmlns="">
            <p:sp>
              <p:nvSpPr>
                <p:cNvPr id="38" name="Rectangle: Rounded Corners 37">
                  <a:extLst>
                    <a:ext uri="{FF2B5EF4-FFF2-40B4-BE49-F238E27FC236}">
                      <a16:creationId xmlns:a16="http://schemas.microsoft.com/office/drawing/2014/main" id="{A61FDB97-E17D-B0F2-1CEC-F8B2FAD1764A}"/>
                    </a:ext>
                  </a:extLst>
                </p:cNvPr>
                <p:cNvSpPr>
                  <a:spLocks noRot="1" noChangeAspect="1" noMove="1" noResize="1" noEditPoints="1" noAdjustHandles="1" noChangeArrowheads="1" noChangeShapeType="1" noTextEdit="1"/>
                </p:cNvSpPr>
                <p:nvPr/>
              </p:nvSpPr>
              <p:spPr>
                <a:xfrm>
                  <a:off x="388620" y="1075509"/>
                  <a:ext cx="8397240" cy="1057380"/>
                </a:xfrm>
                <a:prstGeom prst="roundRect">
                  <a:avLst>
                    <a:gd name="adj" fmla="val 10181"/>
                  </a:avLst>
                </a:prstGeom>
                <a:blipFill>
                  <a:blip r:embed="rId4"/>
                  <a:stretch>
                    <a:fillRect l="-218"/>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E6536668-53DE-6BFE-EF93-823A1AE37E25}"/>
                    </a:ext>
                  </a:extLst>
                </p:cNvPr>
                <p:cNvSpPr/>
                <p:nvPr/>
              </p:nvSpPr>
              <p:spPr>
                <a:xfrm>
                  <a:off x="388620" y="3126791"/>
                  <a:ext cx="8397240" cy="888672"/>
                </a:xfrm>
                <a:prstGeom prst="roundRect">
                  <a:avLst>
                    <a:gd name="adj" fmla="val 10181"/>
                  </a:avLst>
                </a:prstGeom>
                <a:solidFill>
                  <a:srgbClr val="C4CDEE"/>
                </a:solidFill>
                <a:ln>
                  <a:noFill/>
                </a:ln>
              </p:spPr>
              <p:style>
                <a:lnRef idx="0">
                  <a:scrgbClr r="0" g="0" b="0"/>
                </a:lnRef>
                <a:fillRef idx="0">
                  <a:scrgbClr r="0" g="0" b="0"/>
                </a:fillRef>
                <a:effectRef idx="0">
                  <a:scrgbClr r="0" g="0" b="0"/>
                </a:effectRef>
                <a:fontRef idx="minor">
                  <a:schemeClr val="lt1"/>
                </a:fontRef>
              </p:style>
              <p:txBody>
                <a:bodyPr rtlCol="0" anchor="ctr"/>
                <a:lstStyle/>
                <a:p>
                  <a:r>
                    <a:rPr lang="ru-RU" sz="1800" dirty="0">
                      <a:solidFill>
                        <a:schemeClr val="tx1"/>
                      </a:solidFill>
                    </a:rPr>
                    <a:t>Цель: </a:t>
                  </a:r>
                  <a:r>
                    <a:rPr lang="ru-RU" sz="1800" dirty="0">
                      <a:solidFill>
                        <a:srgbClr val="FF0000"/>
                      </a:solidFill>
                    </a:rPr>
                    <a:t>Синтезировать</a:t>
                  </a:r>
                  <a:r>
                    <a:rPr lang="ru-RU" sz="1800" dirty="0">
                      <a:solidFill>
                        <a:schemeClr val="tx1"/>
                      </a:solidFill>
                    </a:rPr>
                    <a:t> регулятор, который </a:t>
                  </a:r>
                  <a:r>
                    <a:rPr lang="ru-RU" sz="1800" dirty="0">
                      <a:solidFill>
                        <a:srgbClr val="FF0000"/>
                      </a:solidFill>
                    </a:rPr>
                    <a:t>обеспечивает выполнение условия</a:t>
                  </a:r>
                </a:p>
                <a:p>
                  <a:pPr algn="ctr"/>
                  <a14:m>
                    <m:oMathPara xmlns:m="http://schemas.openxmlformats.org/officeDocument/2006/math">
                      <m:oMathParaPr>
                        <m:jc m:val="centerGroup"/>
                      </m:oMathParaPr>
                      <m:oMath xmlns:m="http://schemas.openxmlformats.org/officeDocument/2006/math">
                        <m:func>
                          <m:funcPr>
                            <m:ctrlPr>
                              <a:rPr lang="en-GB" sz="1800" i="1" smtClean="0">
                                <a:solidFill>
                                  <a:schemeClr val="tx1"/>
                                </a:solidFill>
                                <a:latin typeface="Cambria Math" panose="02040503050406030204" pitchFamily="18" charset="0"/>
                              </a:rPr>
                            </m:ctrlPr>
                          </m:funcPr>
                          <m:fName>
                            <m:limLow>
                              <m:limLowPr>
                                <m:ctrlPr>
                                  <a:rPr lang="en-GB" sz="1800" i="1" smtClean="0">
                                    <a:solidFill>
                                      <a:schemeClr val="tx1"/>
                                    </a:solidFill>
                                    <a:latin typeface="Cambria Math" panose="02040503050406030204" pitchFamily="18" charset="0"/>
                                  </a:rPr>
                                </m:ctrlPr>
                              </m:limLowPr>
                              <m:e>
                                <m:r>
                                  <m:rPr>
                                    <m:sty m:val="p"/>
                                  </m:rPr>
                                  <a:rPr lang="en-GB" sz="1800" i="0" smtClean="0">
                                    <a:solidFill>
                                      <a:schemeClr val="tx1"/>
                                    </a:solidFill>
                                    <a:latin typeface="Cambria Math" panose="02040503050406030204" pitchFamily="18" charset="0"/>
                                  </a:rPr>
                                  <m:t>lim</m:t>
                                </m:r>
                              </m:e>
                              <m:lim>
                                <m:r>
                                  <a:rPr lang="en-US" sz="1800" b="0" i="1" smtClean="0">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m:t>
                                </m:r>
                              </m:lim>
                            </m:limLow>
                          </m:fName>
                          <m:e>
                            <m:d>
                              <m:dPr>
                                <m:begChr m:val="|"/>
                                <m:endChr m:val="|"/>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𝑥</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m:t>
                                </m:r>
                              </m:e>
                            </m:d>
                            <m:r>
                              <a:rPr lang="en-US" sz="1800" b="0" i="1" smtClean="0">
                                <a:solidFill>
                                  <a:schemeClr val="tx1"/>
                                </a:solidFill>
                                <a:latin typeface="Cambria Math" panose="02040503050406030204" pitchFamily="18" charset="0"/>
                              </a:rPr>
                              <m:t>=0</m:t>
                            </m:r>
                          </m:e>
                        </m:func>
                      </m:oMath>
                    </m:oMathPara>
                  </a14:m>
                  <a:endParaRPr lang="vi-VN" sz="1800" dirty="0">
                    <a:solidFill>
                      <a:schemeClr val="tx1"/>
                    </a:solidFill>
                    <a:latin typeface="Bahnschrift Light SemiCondensed" panose="020B0502040204020203" pitchFamily="34" charset="0"/>
                  </a:endParaRPr>
                </a:p>
              </p:txBody>
            </p:sp>
          </mc:Choice>
          <mc:Fallback xmlns="">
            <p:sp>
              <p:nvSpPr>
                <p:cNvPr id="43" name="Rectangle: Rounded Corners 42">
                  <a:extLst>
                    <a:ext uri="{FF2B5EF4-FFF2-40B4-BE49-F238E27FC236}">
                      <a16:creationId xmlns:a16="http://schemas.microsoft.com/office/drawing/2014/main" id="{E6536668-53DE-6BFE-EF93-823A1AE37E25}"/>
                    </a:ext>
                  </a:extLst>
                </p:cNvPr>
                <p:cNvSpPr>
                  <a:spLocks noRot="1" noChangeAspect="1" noMove="1" noResize="1" noEditPoints="1" noAdjustHandles="1" noChangeArrowheads="1" noChangeShapeType="1" noTextEdit="1"/>
                </p:cNvSpPr>
                <p:nvPr/>
              </p:nvSpPr>
              <p:spPr>
                <a:xfrm>
                  <a:off x="388620" y="3126791"/>
                  <a:ext cx="8397240" cy="888672"/>
                </a:xfrm>
                <a:prstGeom prst="roundRect">
                  <a:avLst>
                    <a:gd name="adj" fmla="val 10181"/>
                  </a:avLst>
                </a:prstGeom>
                <a:blipFill>
                  <a:blip r:embed="rId5"/>
                  <a:stretch>
                    <a:fillRect l="-290"/>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DAF537A1-B387-6589-C9D3-028C6AD775B7}"/>
                    </a:ext>
                  </a:extLst>
                </p:cNvPr>
                <p:cNvSpPr/>
                <p:nvPr/>
              </p:nvSpPr>
              <p:spPr>
                <a:xfrm>
                  <a:off x="388620" y="2252377"/>
                  <a:ext cx="8397240" cy="724611"/>
                </a:xfrm>
                <a:prstGeom prst="roundRect">
                  <a:avLst>
                    <a:gd name="adj" fmla="val 10181"/>
                  </a:avLst>
                </a:prstGeom>
                <a:solidFill>
                  <a:srgbClr val="F9AA83"/>
                </a:solidFill>
                <a:ln>
                  <a:noFill/>
                </a:ln>
              </p:spPr>
              <p:style>
                <a:lnRef idx="0">
                  <a:scrgbClr r="0" g="0" b="0"/>
                </a:lnRef>
                <a:fillRef idx="0">
                  <a:scrgbClr r="0" g="0" b="0"/>
                </a:fillRef>
                <a:effectRef idx="0">
                  <a:scrgbClr r="0" g="0" b="0"/>
                </a:effectRef>
                <a:fontRef idx="minor">
                  <a:schemeClr val="lt1"/>
                </a:fontRef>
              </p:style>
              <p:txBody>
                <a:bodyPr rtlCol="0" anchor="t"/>
                <a:lstStyle/>
                <a:p>
                  <a:r>
                    <a:rPr lang="ru-RU" sz="1800" dirty="0">
                      <a:solidFill>
                        <a:schemeClr val="tx1"/>
                      </a:solidFill>
                    </a:rPr>
                    <a:t>Закон управления с обратной связью</a:t>
                  </a:r>
                </a:p>
                <a:p>
                  <a:pPr algn="ctr"/>
                  <a14:m>
                    <m:oMath xmlns:m="http://schemas.openxmlformats.org/officeDocument/2006/math">
                      <m:r>
                        <a:rPr lang="en-GB" sz="1800" b="0" i="1" smtClean="0">
                          <a:solidFill>
                            <a:schemeClr val="tx1"/>
                          </a:solidFill>
                          <a:latin typeface="Cambria Math" panose="02040503050406030204" pitchFamily="18" charset="0"/>
                        </a:rPr>
                        <m:t>𝑢</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𝐾𝑥</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𝑡</m:t>
                      </m:r>
                      <m:r>
                        <a:rPr lang="en-GB" sz="1800" b="0" i="1" smtClean="0">
                          <a:solidFill>
                            <a:schemeClr val="tx1"/>
                          </a:solidFill>
                          <a:latin typeface="Cambria Math" panose="02040503050406030204" pitchFamily="18" charset="0"/>
                        </a:rPr>
                        <m:t>)</m:t>
                      </m:r>
                    </m:oMath>
                  </a14:m>
                  <a:r>
                    <a:rPr lang="en-GB" sz="1800" dirty="0">
                      <a:solidFill>
                        <a:schemeClr val="tx1"/>
                      </a:solidFill>
                      <a:latin typeface="Bahnschrift Light SemiCondensed" panose="020B0502040204020203" pitchFamily="34" charset="0"/>
                    </a:rPr>
                    <a:t>     (2)</a:t>
                  </a:r>
                  <a:endParaRPr lang="ru-RU" sz="1800" dirty="0">
                    <a:solidFill>
                      <a:schemeClr val="tx1"/>
                    </a:solidFill>
                    <a:latin typeface="Bahnschrift Light SemiCondensed" panose="020B0502040204020203" pitchFamily="34" charset="0"/>
                  </a:endParaRPr>
                </a:p>
                <a:p>
                  <a:pPr algn="ctr"/>
                  <a:endParaRPr lang="vi-VN" dirty="0">
                    <a:solidFill>
                      <a:schemeClr val="tx1"/>
                    </a:solidFill>
                  </a:endParaRPr>
                </a:p>
              </p:txBody>
            </p:sp>
          </mc:Choice>
          <mc:Fallback xmlns="">
            <p:sp>
              <p:nvSpPr>
                <p:cNvPr id="42" name="Rectangle: Rounded Corners 41">
                  <a:extLst>
                    <a:ext uri="{FF2B5EF4-FFF2-40B4-BE49-F238E27FC236}">
                      <a16:creationId xmlns:a16="http://schemas.microsoft.com/office/drawing/2014/main" id="{DAF537A1-B387-6589-C9D3-028C6AD775B7}"/>
                    </a:ext>
                  </a:extLst>
                </p:cNvPr>
                <p:cNvSpPr>
                  <a:spLocks noRot="1" noChangeAspect="1" noMove="1" noResize="1" noEditPoints="1" noAdjustHandles="1" noChangeArrowheads="1" noChangeShapeType="1" noTextEdit="1"/>
                </p:cNvSpPr>
                <p:nvPr/>
              </p:nvSpPr>
              <p:spPr>
                <a:xfrm>
                  <a:off x="388620" y="2252377"/>
                  <a:ext cx="8397240" cy="724611"/>
                </a:xfrm>
                <a:prstGeom prst="roundRect">
                  <a:avLst>
                    <a:gd name="adj" fmla="val 10181"/>
                  </a:avLst>
                </a:prstGeom>
                <a:blipFill>
                  <a:blip r:embed="rId6"/>
                  <a:stretch>
                    <a:fillRect l="-363" t="-1681" b="-5042"/>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Rectangle: Rounded Corners 43">
                  <a:extLst>
                    <a:ext uri="{FF2B5EF4-FFF2-40B4-BE49-F238E27FC236}">
                      <a16:creationId xmlns:a16="http://schemas.microsoft.com/office/drawing/2014/main" id="{6D7B7A9E-23A8-38BD-C8E2-7408DC890640}"/>
                    </a:ext>
                  </a:extLst>
                </p:cNvPr>
                <p:cNvSpPr/>
                <p:nvPr/>
              </p:nvSpPr>
              <p:spPr>
                <a:xfrm>
                  <a:off x="388620" y="4159513"/>
                  <a:ext cx="8397240" cy="724611"/>
                </a:xfrm>
                <a:prstGeom prst="roundRect">
                  <a:avLst>
                    <a:gd name="adj" fmla="val 10181"/>
                  </a:avLst>
                </a:prstGeom>
                <a:solidFill>
                  <a:srgbClr val="F9AA83"/>
                </a:solidFill>
                <a:ln>
                  <a:noFill/>
                </a:ln>
              </p:spPr>
              <p:style>
                <a:lnRef idx="0">
                  <a:scrgbClr r="0" g="0" b="0"/>
                </a:lnRef>
                <a:fillRef idx="0">
                  <a:scrgbClr r="0" g="0" b="0"/>
                </a:fillRef>
                <a:effectRef idx="0">
                  <a:scrgbClr r="0" g="0" b="0"/>
                </a:effectRef>
                <a:fontRef idx="minor">
                  <a:schemeClr val="lt1"/>
                </a:fontRef>
              </p:style>
              <p:txBody>
                <a:bodyPr rtlCol="0" anchor="t"/>
                <a:lstStyle/>
                <a:p>
                  <a:pPr marL="0" lvl="0" indent="0">
                    <a:lnSpc>
                      <a:spcPct val="90000"/>
                    </a:lnSpc>
                    <a:buClr>
                      <a:srgbClr val="2C2D2E"/>
                    </a:buClr>
                  </a:pPr>
                  <a:r>
                    <a:rPr lang="ru-RU" dirty="0">
                      <a:solidFill>
                        <a:srgbClr val="FF0000"/>
                      </a:solidFill>
                    </a:rPr>
                    <a:t>а также минимизацию </a:t>
                  </a:r>
                  <a:r>
                    <a:rPr lang="ru-RU" sz="1800" dirty="0">
                      <a:solidFill>
                        <a:schemeClr val="tx1"/>
                      </a:solidFill>
                    </a:rPr>
                    <a:t>квадратичн</a:t>
                  </a:r>
                  <a:r>
                    <a:rPr lang="ru-RU" sz="1800" dirty="0">
                      <a:solidFill>
                        <a:srgbClr val="FF0000"/>
                      </a:solidFill>
                    </a:rPr>
                    <a:t>ого</a:t>
                  </a:r>
                  <a:r>
                    <a:rPr lang="ru-RU" sz="1800" dirty="0">
                      <a:solidFill>
                        <a:schemeClr val="tx1"/>
                      </a:solidFill>
                    </a:rPr>
                    <a:t> функционал</a:t>
                  </a:r>
                  <a:r>
                    <a:rPr lang="ru-RU" sz="1800" dirty="0">
                      <a:solidFill>
                        <a:srgbClr val="FF0000"/>
                      </a:solidFill>
                    </a:rPr>
                    <a:t>а</a:t>
                  </a:r>
                  <a:r>
                    <a:rPr lang="ru-RU" sz="1800" dirty="0">
                      <a:solidFill>
                        <a:schemeClr val="tx1"/>
                      </a:solidFill>
                    </a:rPr>
                    <a:t> качества</a:t>
                  </a:r>
                  <a:endParaRPr lang="en-GB" sz="1800" dirty="0">
                    <a:solidFill>
                      <a:schemeClr val="tx1"/>
                    </a:solidFill>
                  </a:endParaRPr>
                </a:p>
                <a:p>
                  <a:pPr algn="ctr">
                    <a:lnSpc>
                      <a:spcPct val="90000"/>
                    </a:lnSpc>
                    <a:buClr>
                      <a:srgbClr val="2C2D2E"/>
                    </a:buClr>
                  </a:pPr>
                  <a:r>
                    <a:rPr lang="en-US" dirty="0">
                      <a:solidFill>
                        <a:schemeClr val="tx1"/>
                      </a:solidFill>
                      <a:latin typeface="Bahnschrift Light SemiCondensed" panose="020B0502040204020203" pitchFamily="34" charset="0"/>
                    </a:rPr>
                    <a:t>		</a:t>
                  </a:r>
                  <a14:m>
                    <m:oMath xmlns:m="http://schemas.openxmlformats.org/officeDocument/2006/math">
                      <m:r>
                        <a:rPr lang="en-US" i="1" dirty="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𝐽</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 </m:t>
                      </m:r>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rPr>
                            <m:t>∞</m:t>
                          </m:r>
                        </m:sup>
                        <m:e>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𝑇</m:t>
                                  </m:r>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r>
                                <a:rPr lang="en-US" i="1">
                                  <a:solidFill>
                                    <a:schemeClr val="tx1"/>
                                  </a:solidFill>
                                  <a:latin typeface="Cambria Math" panose="02040503050406030204" pitchFamily="18" charset="0"/>
                                </a:rPr>
                                <m:t>𝑄𝑥</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𝑢</m:t>
                                  </m:r>
                                </m:e>
                                <m:sup>
                                  <m:r>
                                    <a:rPr lang="en-US" i="1">
                                      <a:solidFill>
                                        <a:schemeClr val="tx1"/>
                                      </a:solidFill>
                                      <a:latin typeface="Cambria Math" panose="02040503050406030204" pitchFamily="18" charset="0"/>
                                    </a:rPr>
                                    <m:t>𝑇</m:t>
                                  </m:r>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r>
                                <a:rPr lang="en-US" i="1">
                                  <a:solidFill>
                                    <a:schemeClr val="tx1"/>
                                  </a:solidFill>
                                  <a:latin typeface="Cambria Math" panose="02040503050406030204" pitchFamily="18" charset="0"/>
                                </a:rPr>
                                <m:t>𝑅𝑢</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e>
                          </m:d>
                          <m:r>
                            <a:rPr lang="en-US" i="1">
                              <a:solidFill>
                                <a:schemeClr val="tx1"/>
                              </a:solidFill>
                              <a:latin typeface="Cambria Math" panose="02040503050406030204" pitchFamily="18" charset="0"/>
                            </a:rPr>
                            <m:t>𝑑𝑡</m:t>
                          </m:r>
                          <m:r>
                            <a:rPr lang="en-US" i="1">
                              <a:solidFill>
                                <a:schemeClr val="tx1"/>
                              </a:solidFill>
                              <a:latin typeface="Cambria Math" panose="02040503050406030204" pitchFamily="18" charset="0"/>
                            </a:rPr>
                            <m:t> </m:t>
                          </m:r>
                        </m:e>
                      </m:nary>
                    </m:oMath>
                  </a14:m>
                  <a:endParaRPr lang="en-GB" dirty="0">
                    <a:solidFill>
                      <a:schemeClr val="tx1"/>
                    </a:solidFill>
                    <a:latin typeface="Bahnschrift Light SemiCondensed" panose="020B0502040204020203" pitchFamily="34" charset="0"/>
                  </a:endParaRPr>
                </a:p>
              </p:txBody>
            </p:sp>
          </mc:Choice>
          <mc:Fallback xmlns="">
            <p:sp>
              <p:nvSpPr>
                <p:cNvPr id="44" name="Rectangle: Rounded Corners 43">
                  <a:extLst>
                    <a:ext uri="{FF2B5EF4-FFF2-40B4-BE49-F238E27FC236}">
                      <a16:creationId xmlns:a16="http://schemas.microsoft.com/office/drawing/2014/main" id="{6D7B7A9E-23A8-38BD-C8E2-7408DC890640}"/>
                    </a:ext>
                  </a:extLst>
                </p:cNvPr>
                <p:cNvSpPr>
                  <a:spLocks noRot="1" noChangeAspect="1" noMove="1" noResize="1" noEditPoints="1" noAdjustHandles="1" noChangeArrowheads="1" noChangeShapeType="1" noTextEdit="1"/>
                </p:cNvSpPr>
                <p:nvPr/>
              </p:nvSpPr>
              <p:spPr>
                <a:xfrm>
                  <a:off x="388620" y="4159513"/>
                  <a:ext cx="8397240" cy="724611"/>
                </a:xfrm>
                <a:prstGeom prst="roundRect">
                  <a:avLst>
                    <a:gd name="adj" fmla="val 10181"/>
                  </a:avLst>
                </a:prstGeom>
                <a:blipFill>
                  <a:blip r:embed="rId7"/>
                  <a:stretch>
                    <a:fillRect l="-363" t="-36975" b="-105042"/>
                  </a:stretch>
                </a:blipFill>
                <a:ln>
                  <a:noFill/>
                </a:ln>
              </p:spPr>
              <p:txBody>
                <a:bodyPr/>
                <a:lstStyle/>
                <a:p>
                  <a:r>
                    <a:rPr lang="ru-RU">
                      <a:noFill/>
                    </a:rPr>
                    <a:t> </a:t>
                  </a:r>
                </a:p>
              </p:txBody>
            </p:sp>
          </mc:Fallback>
        </mc:AlternateContent>
      </p:grpSp>
      <p:pic>
        <p:nvPicPr>
          <p:cNvPr id="3" name="Рисунок 2"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03CD7343-25E5-5873-6872-2CC5859C9778}"/>
              </a:ext>
            </a:extLst>
          </p:cNvPr>
          <p:cNvPicPr>
            <a:picLocks noChangeAspect="1"/>
          </p:cNvPicPr>
          <p:nvPr/>
        </p:nvPicPr>
        <p:blipFill>
          <a:blip r:embed="rId8"/>
          <a:stretch>
            <a:fillRect/>
          </a:stretch>
        </p:blipFill>
        <p:spPr>
          <a:xfrm>
            <a:off x="7683289" y="0"/>
            <a:ext cx="1369756" cy="540000"/>
          </a:xfrm>
          <a:prstGeom prst="rect">
            <a:avLst/>
          </a:prstGeom>
        </p:spPr>
      </p:pic>
    </p:spTree>
    <p:extLst>
      <p:ext uri="{BB962C8B-B14F-4D97-AF65-F5344CB8AC3E}">
        <p14:creationId xmlns:p14="http://schemas.microsoft.com/office/powerpoint/2010/main" val="414481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2FFA81-2655-3C5C-1E2C-44D8ACEACA4A}"/>
              </a:ext>
            </a:extLst>
          </p:cNvPr>
          <p:cNvSpPr>
            <a:spLocks noGrp="1"/>
          </p:cNvSpPr>
          <p:nvPr>
            <p:ph type="title"/>
          </p:nvPr>
        </p:nvSpPr>
        <p:spPr>
          <a:xfrm>
            <a:off x="250082" y="149165"/>
            <a:ext cx="6824382" cy="527284"/>
          </a:xfrm>
        </p:spPr>
        <p:txBody>
          <a:bodyPr>
            <a:normAutofit fontScale="90000"/>
          </a:bodyPr>
          <a:lstStyle/>
          <a:p>
            <a:r>
              <a:rPr lang="vi-VN" dirty="0">
                <a:solidFill>
                  <a:schemeClr val="bg1"/>
                </a:solidFill>
              </a:rPr>
              <a:t>LQR </a:t>
            </a:r>
            <a:r>
              <a:rPr lang="ru-RU" dirty="0">
                <a:solidFill>
                  <a:schemeClr val="bg1"/>
                </a:solidFill>
              </a:rPr>
              <a:t>и адаптивный регулятор</a:t>
            </a:r>
            <a:endParaRPr lang="vi-VN" dirty="0">
              <a:solidFill>
                <a:schemeClr val="bg1"/>
              </a:solidFill>
            </a:endParaRPr>
          </a:p>
        </p:txBody>
      </p:sp>
      <p:grpSp>
        <p:nvGrpSpPr>
          <p:cNvPr id="105" name="Group 104">
            <a:extLst>
              <a:ext uri="{FF2B5EF4-FFF2-40B4-BE49-F238E27FC236}">
                <a16:creationId xmlns:a16="http://schemas.microsoft.com/office/drawing/2014/main" id="{548A64B9-4B71-1615-EF62-2E2EA5DB680D}"/>
              </a:ext>
            </a:extLst>
          </p:cNvPr>
          <p:cNvGrpSpPr/>
          <p:nvPr/>
        </p:nvGrpSpPr>
        <p:grpSpPr>
          <a:xfrm>
            <a:off x="250082" y="888843"/>
            <a:ext cx="4152169" cy="2701635"/>
            <a:chOff x="235527" y="949038"/>
            <a:chExt cx="4152169" cy="2701635"/>
          </a:xfrm>
        </p:grpSpPr>
        <p:sp>
          <p:nvSpPr>
            <p:cNvPr id="87" name="Rectangle 86">
              <a:extLst>
                <a:ext uri="{FF2B5EF4-FFF2-40B4-BE49-F238E27FC236}">
                  <a16:creationId xmlns:a16="http://schemas.microsoft.com/office/drawing/2014/main" id="{55F9841B-812F-9498-F192-C9731CA266B3}"/>
                </a:ext>
              </a:extLst>
            </p:cNvPr>
            <p:cNvSpPr/>
            <p:nvPr/>
          </p:nvSpPr>
          <p:spPr>
            <a:xfrm>
              <a:off x="235527" y="949038"/>
              <a:ext cx="4152169" cy="270163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grpSp>
          <p:nvGrpSpPr>
            <p:cNvPr id="62" name="Group 61">
              <a:extLst>
                <a:ext uri="{FF2B5EF4-FFF2-40B4-BE49-F238E27FC236}">
                  <a16:creationId xmlns:a16="http://schemas.microsoft.com/office/drawing/2014/main" id="{15DD7B55-206C-F694-61DA-5A8F4EC88B3A}"/>
                </a:ext>
              </a:extLst>
            </p:cNvPr>
            <p:cNvGrpSpPr/>
            <p:nvPr/>
          </p:nvGrpSpPr>
          <p:grpSpPr>
            <a:xfrm>
              <a:off x="534592" y="1401272"/>
              <a:ext cx="3839267" cy="2103971"/>
              <a:chOff x="545052" y="923247"/>
              <a:chExt cx="3839267" cy="2103971"/>
            </a:xfrm>
          </p:grpSpPr>
          <p:cxnSp>
            <p:nvCxnSpPr>
              <p:cNvPr id="4" name="Straight Arrow Connector 3">
                <a:extLst>
                  <a:ext uri="{FF2B5EF4-FFF2-40B4-BE49-F238E27FC236}">
                    <a16:creationId xmlns:a16="http://schemas.microsoft.com/office/drawing/2014/main" id="{4B607FF4-AD5B-530B-4EFA-F5AFA15E7B7B}"/>
                  </a:ext>
                </a:extLst>
              </p:cNvPr>
              <p:cNvCxnSpPr>
                <a:cxnSpLocks/>
              </p:cNvCxnSpPr>
              <p:nvPr/>
            </p:nvCxnSpPr>
            <p:spPr>
              <a:xfrm flipH="1">
                <a:off x="664620" y="1612833"/>
                <a:ext cx="647008" cy="1414385"/>
              </a:xfrm>
              <a:prstGeom prst="straightConnector1">
                <a:avLst/>
              </a:prstGeom>
              <a:ln w="1270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A2084F1-5858-A0B2-3972-A2297C0E8D62}"/>
                      </a:ext>
                    </a:extLst>
                  </p:cNvPr>
                  <p:cNvSpPr/>
                  <p:nvPr/>
                </p:nvSpPr>
                <p:spPr>
                  <a:xfrm>
                    <a:off x="1518085" y="923247"/>
                    <a:ext cx="2721406" cy="83929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050" b="1" dirty="0">
                        <a:solidFill>
                          <a:sysClr val="windowText" lastClr="000000"/>
                        </a:solidFill>
                        <a:latin typeface="Microsoft YaHei" panose="020B0503020204020204" pitchFamily="34" charset="-122"/>
                        <a:ea typeface="Microsoft YaHei" panose="020B0503020204020204" pitchFamily="34" charset="-122"/>
                      </a:rPr>
                      <a:t>Алгебраическое уравнение Риккати</a:t>
                    </a:r>
                  </a:p>
                  <a:p>
                    <a:pPr algn="ctr"/>
                    <a14:m>
                      <m:oMathPara xmlns:m="http://schemas.openxmlformats.org/officeDocument/2006/math">
                        <m:oMathParaPr>
                          <m:jc m:val="center"/>
                        </m:oMathParaPr>
                        <m:oMath xmlns:m="http://schemas.openxmlformats.org/officeDocument/2006/math">
                          <m:sSup>
                            <m:sSupPr>
                              <m:ctrlPr>
                                <a:rPr lang="en-US" sz="1200" b="0" i="1" smtClean="0">
                                  <a:solidFill>
                                    <a:sysClr val="windowText" lastClr="000000"/>
                                  </a:solidFill>
                                  <a:latin typeface="Cambria Math" panose="02040503050406030204" pitchFamily="18" charset="0"/>
                                </a:rPr>
                              </m:ctrlPr>
                            </m:sSupPr>
                            <m:e>
                              <m:r>
                                <a:rPr lang="en-US" sz="1200" b="0" i="1" smtClean="0">
                                  <a:solidFill>
                                    <a:sysClr val="windowText" lastClr="000000"/>
                                  </a:solidFill>
                                  <a:latin typeface="Cambria Math" panose="02040503050406030204" pitchFamily="18" charset="0"/>
                                </a:rPr>
                                <m:t>𝐴</m:t>
                              </m:r>
                            </m:e>
                            <m:sup>
                              <m:r>
                                <a:rPr lang="en-US" sz="1200" b="0" i="1" smtClean="0">
                                  <a:solidFill>
                                    <a:sysClr val="windowText" lastClr="000000"/>
                                  </a:solidFill>
                                  <a:latin typeface="Cambria Math" panose="02040503050406030204" pitchFamily="18" charset="0"/>
                                </a:rPr>
                                <m:t>𝑇</m:t>
                              </m:r>
                            </m:sup>
                          </m:sSup>
                          <m:r>
                            <a:rPr lang="en-US" sz="1200" b="0" i="1" smtClean="0">
                              <a:solidFill>
                                <a:sysClr val="windowText" lastClr="000000"/>
                              </a:solidFill>
                              <a:latin typeface="Cambria Math" panose="02040503050406030204" pitchFamily="18" charset="0"/>
                            </a:rPr>
                            <m:t>𝑃</m:t>
                          </m:r>
                          <m:r>
                            <a:rPr lang="en-US" sz="1200" b="0" i="1" smtClean="0">
                              <a:solidFill>
                                <a:sysClr val="windowText" lastClr="000000"/>
                              </a:solidFill>
                              <a:latin typeface="Cambria Math" panose="02040503050406030204" pitchFamily="18" charset="0"/>
                            </a:rPr>
                            <m:t>+</m:t>
                          </m:r>
                          <m:r>
                            <a:rPr lang="en-US" sz="1200" b="0" i="1" smtClean="0">
                              <a:solidFill>
                                <a:sysClr val="windowText" lastClr="000000"/>
                              </a:solidFill>
                              <a:latin typeface="Cambria Math" panose="02040503050406030204" pitchFamily="18" charset="0"/>
                            </a:rPr>
                            <m:t>𝑃𝐴</m:t>
                          </m:r>
                          <m:r>
                            <a:rPr lang="en-US" sz="1200" b="0" i="1" smtClean="0">
                              <a:solidFill>
                                <a:sysClr val="windowText" lastClr="000000"/>
                              </a:solidFill>
                              <a:latin typeface="Cambria Math" panose="02040503050406030204" pitchFamily="18" charset="0"/>
                            </a:rPr>
                            <m:t>+</m:t>
                          </m:r>
                          <m:r>
                            <a:rPr lang="en-US" sz="1200" b="0" i="1" smtClean="0">
                              <a:solidFill>
                                <a:sysClr val="windowText" lastClr="000000"/>
                              </a:solidFill>
                              <a:latin typeface="Cambria Math" panose="02040503050406030204" pitchFamily="18" charset="0"/>
                            </a:rPr>
                            <m:t>𝑄</m:t>
                          </m:r>
                          <m:r>
                            <a:rPr lang="en-US" sz="1200" b="0" i="1" smtClean="0">
                              <a:solidFill>
                                <a:sysClr val="windowText" lastClr="000000"/>
                              </a:solidFill>
                              <a:latin typeface="Cambria Math" panose="02040503050406030204" pitchFamily="18" charset="0"/>
                            </a:rPr>
                            <m:t>−</m:t>
                          </m:r>
                          <m:r>
                            <a:rPr lang="en-US" sz="1200" b="0" i="1" smtClean="0">
                              <a:solidFill>
                                <a:sysClr val="windowText" lastClr="000000"/>
                              </a:solidFill>
                              <a:latin typeface="Cambria Math" panose="02040503050406030204" pitchFamily="18" charset="0"/>
                            </a:rPr>
                            <m:t>𝑃𝐵</m:t>
                          </m:r>
                          <m:sSup>
                            <m:sSupPr>
                              <m:ctrlPr>
                                <a:rPr lang="en-US" sz="1200" b="0" i="1" smtClean="0">
                                  <a:solidFill>
                                    <a:sysClr val="windowText" lastClr="000000"/>
                                  </a:solidFill>
                                  <a:latin typeface="Cambria Math" panose="02040503050406030204" pitchFamily="18" charset="0"/>
                                </a:rPr>
                              </m:ctrlPr>
                            </m:sSupPr>
                            <m:e>
                              <m:r>
                                <a:rPr lang="en-US" sz="1200" b="0" i="1" smtClean="0">
                                  <a:solidFill>
                                    <a:sysClr val="windowText" lastClr="000000"/>
                                  </a:solidFill>
                                  <a:latin typeface="Cambria Math" panose="02040503050406030204" pitchFamily="18" charset="0"/>
                                </a:rPr>
                                <m:t>𝑅</m:t>
                              </m:r>
                            </m:e>
                            <m:sup>
                              <m:r>
                                <a:rPr lang="en-US" sz="1200" b="0" i="1" smtClean="0">
                                  <a:solidFill>
                                    <a:sysClr val="windowText" lastClr="000000"/>
                                  </a:solidFill>
                                  <a:latin typeface="Cambria Math" panose="02040503050406030204" pitchFamily="18" charset="0"/>
                                </a:rPr>
                                <m:t>−1</m:t>
                              </m:r>
                            </m:sup>
                          </m:sSup>
                          <m:sSup>
                            <m:sSupPr>
                              <m:ctrlPr>
                                <a:rPr lang="en-US" sz="1200" b="0" i="1" smtClean="0">
                                  <a:solidFill>
                                    <a:sysClr val="windowText" lastClr="000000"/>
                                  </a:solidFill>
                                  <a:latin typeface="Cambria Math" panose="02040503050406030204" pitchFamily="18" charset="0"/>
                                </a:rPr>
                              </m:ctrlPr>
                            </m:sSupPr>
                            <m:e>
                              <m:r>
                                <a:rPr lang="en-US" sz="1200" b="0" i="1" smtClean="0">
                                  <a:solidFill>
                                    <a:sysClr val="windowText" lastClr="000000"/>
                                  </a:solidFill>
                                  <a:latin typeface="Cambria Math" panose="02040503050406030204" pitchFamily="18" charset="0"/>
                                </a:rPr>
                                <m:t>𝐵</m:t>
                              </m:r>
                            </m:e>
                            <m:sup>
                              <m:r>
                                <a:rPr lang="en-US" sz="1200" b="0" i="1" smtClean="0">
                                  <a:solidFill>
                                    <a:sysClr val="windowText" lastClr="000000"/>
                                  </a:solidFill>
                                  <a:latin typeface="Cambria Math" panose="02040503050406030204" pitchFamily="18" charset="0"/>
                                </a:rPr>
                                <m:t>𝑇</m:t>
                              </m:r>
                            </m:sup>
                          </m:sSup>
                          <m:r>
                            <a:rPr lang="en-US" sz="1200" b="0" i="1" smtClean="0">
                              <a:solidFill>
                                <a:sysClr val="windowText" lastClr="000000"/>
                              </a:solidFill>
                              <a:latin typeface="Cambria Math" panose="02040503050406030204" pitchFamily="18" charset="0"/>
                            </a:rPr>
                            <m:t>𝑃</m:t>
                          </m:r>
                          <m:r>
                            <a:rPr lang="en-US" sz="1200" b="0" i="1" smtClean="0">
                              <a:solidFill>
                                <a:sysClr val="windowText" lastClr="000000"/>
                              </a:solidFill>
                              <a:latin typeface="Cambria Math" panose="02040503050406030204" pitchFamily="18" charset="0"/>
                            </a:rPr>
                            <m:t>=0</m:t>
                          </m:r>
                        </m:oMath>
                        <m:oMath xmlns:m="http://schemas.openxmlformats.org/officeDocument/2006/math">
                          <m:r>
                            <a:rPr lang="en-US" sz="1200" b="0" i="1" smtClean="0">
                              <a:solidFill>
                                <a:sysClr val="windowText" lastClr="000000"/>
                              </a:solidFill>
                              <a:latin typeface="Cambria Math" panose="02040503050406030204" pitchFamily="18" charset="0"/>
                            </a:rPr>
                            <m:t>𝐾</m:t>
                          </m:r>
                          <m:r>
                            <a:rPr lang="en-US" sz="1200" b="0" i="1" smtClean="0">
                              <a:solidFill>
                                <a:sysClr val="windowText" lastClr="000000"/>
                              </a:solidFill>
                              <a:latin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rPr>
                              </m:ctrlPr>
                            </m:sSupPr>
                            <m:e>
                              <m:r>
                                <a:rPr lang="en-US" sz="1200" b="0" i="1" smtClean="0">
                                  <a:solidFill>
                                    <a:sysClr val="windowText" lastClr="000000"/>
                                  </a:solidFill>
                                  <a:latin typeface="Cambria Math" panose="02040503050406030204" pitchFamily="18" charset="0"/>
                                </a:rPr>
                                <m:t>𝑅</m:t>
                              </m:r>
                            </m:e>
                            <m:sup>
                              <m:r>
                                <a:rPr lang="en-US" sz="1200" b="0" i="1" smtClean="0">
                                  <a:solidFill>
                                    <a:sysClr val="windowText" lastClr="000000"/>
                                  </a:solidFill>
                                  <a:latin typeface="Cambria Math" panose="02040503050406030204" pitchFamily="18" charset="0"/>
                                </a:rPr>
                                <m:t>−1</m:t>
                              </m:r>
                            </m:sup>
                          </m:sSup>
                          <m:sSup>
                            <m:sSupPr>
                              <m:ctrlPr>
                                <a:rPr lang="en-US" sz="1200" b="0" i="1" smtClean="0">
                                  <a:solidFill>
                                    <a:sysClr val="windowText" lastClr="000000"/>
                                  </a:solidFill>
                                  <a:latin typeface="Cambria Math" panose="02040503050406030204" pitchFamily="18" charset="0"/>
                                </a:rPr>
                              </m:ctrlPr>
                            </m:sSupPr>
                            <m:e>
                              <m:r>
                                <a:rPr lang="en-US" sz="1200" b="0" i="1" smtClean="0">
                                  <a:solidFill>
                                    <a:sysClr val="windowText" lastClr="000000"/>
                                  </a:solidFill>
                                  <a:latin typeface="Cambria Math" panose="02040503050406030204" pitchFamily="18" charset="0"/>
                                </a:rPr>
                                <m:t>𝐵</m:t>
                              </m:r>
                            </m:e>
                            <m:sup>
                              <m:r>
                                <a:rPr lang="en-US" sz="1200" b="0" i="1" smtClean="0">
                                  <a:solidFill>
                                    <a:sysClr val="windowText" lastClr="000000"/>
                                  </a:solidFill>
                                  <a:latin typeface="Cambria Math" panose="02040503050406030204" pitchFamily="18" charset="0"/>
                                </a:rPr>
                                <m:t>𝑇</m:t>
                              </m:r>
                            </m:sup>
                          </m:sSup>
                          <m:r>
                            <a:rPr lang="en-US" sz="1200" b="0" i="1" smtClean="0">
                              <a:solidFill>
                                <a:sysClr val="windowText" lastClr="000000"/>
                              </a:solidFill>
                              <a:latin typeface="Cambria Math" panose="02040503050406030204" pitchFamily="18" charset="0"/>
                            </a:rPr>
                            <m:t>𝑃</m:t>
                          </m:r>
                        </m:oMath>
                      </m:oMathPara>
                    </a14:m>
                    <a:endParaRPr lang="en-US" sz="1200" dirty="0">
                      <a:solidFill>
                        <a:sysClr val="windowText" lastClr="000000"/>
                      </a:solidFill>
                      <a:latin typeface="Bahnschrift Light SemiCondensed" panose="020B0502040204020203" pitchFamily="34" charset="0"/>
                    </a:endParaRPr>
                  </a:p>
                </p:txBody>
              </p:sp>
            </mc:Choice>
            <mc:Fallback xmlns="">
              <p:sp>
                <p:nvSpPr>
                  <p:cNvPr id="6" name="Rectangle 5">
                    <a:extLst>
                      <a:ext uri="{FF2B5EF4-FFF2-40B4-BE49-F238E27FC236}">
                        <a16:creationId xmlns:a16="http://schemas.microsoft.com/office/drawing/2014/main" id="{4A2084F1-5858-A0B2-3972-A2297C0E8D62}"/>
                      </a:ext>
                    </a:extLst>
                  </p:cNvPr>
                  <p:cNvSpPr>
                    <a:spLocks noRot="1" noChangeAspect="1" noMove="1" noResize="1" noEditPoints="1" noAdjustHandles="1" noChangeArrowheads="1" noChangeShapeType="1" noTextEdit="1"/>
                  </p:cNvSpPr>
                  <p:nvPr/>
                </p:nvSpPr>
                <p:spPr>
                  <a:xfrm>
                    <a:off x="1518085" y="923247"/>
                    <a:ext cx="2721406" cy="839297"/>
                  </a:xfrm>
                  <a:prstGeom prst="rect">
                    <a:avLst/>
                  </a:prstGeom>
                  <a:blipFill>
                    <a:blip r:embed="rId4"/>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35FA941-81CD-0C23-54ED-3D3E68C9B50C}"/>
                      </a:ext>
                    </a:extLst>
                  </p:cNvPr>
                  <p:cNvSpPr/>
                  <p:nvPr/>
                </p:nvSpPr>
                <p:spPr>
                  <a:xfrm>
                    <a:off x="545052" y="2230655"/>
                    <a:ext cx="1124422" cy="602453"/>
                  </a:xfrm>
                  <a:prstGeom prst="rect">
                    <a:avLst/>
                  </a:prstGeom>
                  <a:solidFill>
                    <a:schemeClr val="bg1"/>
                  </a:solidFill>
                  <a:ln>
                    <a:solidFill>
                      <a:srgbClr val="00009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050" b="1" dirty="0">
                        <a:solidFill>
                          <a:sysClr val="windowText" lastClr="000000"/>
                        </a:solidFill>
                        <a:latin typeface="Microsoft YaHei" panose="020B0503020204020204" pitchFamily="34" charset="-122"/>
                        <a:ea typeface="Microsoft YaHei" panose="020B0503020204020204" pitchFamily="34" charset="-122"/>
                      </a:rPr>
                      <a:t>Управление</a:t>
                    </a:r>
                    <a:endParaRPr lang="en-US" sz="1050" b="1" dirty="0">
                      <a:solidFill>
                        <a:sysClr val="windowText" lastClr="000000"/>
                      </a:solidFill>
                      <a:latin typeface="Microsoft YaHei" panose="020B0503020204020204" pitchFamily="34" charset="-122"/>
                      <a:ea typeface="Microsoft YaHei"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sz="1050" b="0" i="1" smtClean="0">
                              <a:solidFill>
                                <a:sysClr val="windowText" lastClr="000000"/>
                              </a:solidFill>
                              <a:latin typeface="Cambria Math" panose="02040503050406030204" pitchFamily="18" charset="0"/>
                            </a:rPr>
                            <m:t>𝑢</m:t>
                          </m:r>
                          <m:r>
                            <a:rPr lang="en-US" sz="1050" b="0" i="1" smtClean="0">
                              <a:solidFill>
                                <a:sysClr val="windowText" lastClr="000000"/>
                              </a:solidFill>
                              <a:latin typeface="Cambria Math" panose="02040503050406030204" pitchFamily="18" charset="0"/>
                            </a:rPr>
                            <m:t>=−</m:t>
                          </m:r>
                          <m:r>
                            <a:rPr lang="en-US" sz="1050" b="0" i="1" smtClean="0">
                              <a:solidFill>
                                <a:sysClr val="windowText" lastClr="000000"/>
                              </a:solidFill>
                              <a:latin typeface="Cambria Math" panose="02040503050406030204" pitchFamily="18" charset="0"/>
                            </a:rPr>
                            <m:t>𝐾𝑥</m:t>
                          </m:r>
                        </m:oMath>
                      </m:oMathPara>
                    </a14:m>
                    <a:endParaRPr lang="en-US" sz="1050" dirty="0">
                      <a:solidFill>
                        <a:sysClr val="windowText" lastClr="000000"/>
                      </a:solidFill>
                      <a:latin typeface="Bahnschrift Light SemiCondensed" panose="020B0502040204020203" pitchFamily="34" charset="0"/>
                    </a:endParaRPr>
                  </a:p>
                </p:txBody>
              </p:sp>
            </mc:Choice>
            <mc:Fallback xmlns="">
              <p:sp>
                <p:nvSpPr>
                  <p:cNvPr id="7" name="Rectangle 6">
                    <a:extLst>
                      <a:ext uri="{FF2B5EF4-FFF2-40B4-BE49-F238E27FC236}">
                        <a16:creationId xmlns:a16="http://schemas.microsoft.com/office/drawing/2014/main" id="{635FA941-81CD-0C23-54ED-3D3E68C9B50C}"/>
                      </a:ext>
                    </a:extLst>
                  </p:cNvPr>
                  <p:cNvSpPr>
                    <a:spLocks noRot="1" noChangeAspect="1" noMove="1" noResize="1" noEditPoints="1" noAdjustHandles="1" noChangeArrowheads="1" noChangeShapeType="1" noTextEdit="1"/>
                  </p:cNvSpPr>
                  <p:nvPr/>
                </p:nvSpPr>
                <p:spPr>
                  <a:xfrm>
                    <a:off x="545052" y="2230655"/>
                    <a:ext cx="1124422" cy="602453"/>
                  </a:xfrm>
                  <a:prstGeom prst="rect">
                    <a:avLst/>
                  </a:prstGeom>
                  <a:blipFill>
                    <a:blip r:embed="rId5"/>
                    <a:stretch>
                      <a:fillRect/>
                    </a:stretch>
                  </a:blipFill>
                  <a:ln>
                    <a:solidFill>
                      <a:srgbClr val="000099"/>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30D1729-C2E7-D321-D754-3E50DEA6C3DA}"/>
                      </a:ext>
                    </a:extLst>
                  </p:cNvPr>
                  <p:cNvSpPr/>
                  <p:nvPr/>
                </p:nvSpPr>
                <p:spPr>
                  <a:xfrm>
                    <a:off x="2932671" y="2188644"/>
                    <a:ext cx="1025980" cy="644464"/>
                  </a:xfrm>
                  <a:prstGeom prst="rect">
                    <a:avLst/>
                  </a:prstGeom>
                  <a:solidFill>
                    <a:schemeClr val="bg1"/>
                  </a:solidFill>
                  <a:ln>
                    <a:solidFill>
                      <a:srgbClr val="00009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050" b="1" dirty="0">
                        <a:solidFill>
                          <a:sysClr val="windowText" lastClr="000000"/>
                        </a:solidFill>
                        <a:latin typeface="Microsoft YaHei" panose="020B0503020204020204" pitchFamily="34" charset="-122"/>
                        <a:ea typeface="Microsoft YaHei" panose="020B0503020204020204" pitchFamily="34" charset="-122"/>
                      </a:rPr>
                      <a:t>СИСТЕМА</a:t>
                    </a:r>
                  </a:p>
                  <a:p>
                    <a:pPr algn="ctr"/>
                    <a14:m>
                      <m:oMathPara xmlns:m="http://schemas.openxmlformats.org/officeDocument/2006/math">
                        <m:oMathParaPr>
                          <m:jc m:val="centerGroup"/>
                        </m:oMathParaPr>
                        <m:oMath xmlns:m="http://schemas.openxmlformats.org/officeDocument/2006/math">
                          <m:acc>
                            <m:accPr>
                              <m:chr m:val="̇"/>
                              <m:ctrlPr>
                                <a:rPr lang="en-US" sz="1050" i="1" smtClean="0">
                                  <a:solidFill>
                                    <a:sysClr val="windowText" lastClr="000000"/>
                                  </a:solidFill>
                                  <a:latin typeface="Cambria Math" panose="02040503050406030204" pitchFamily="18" charset="0"/>
                                </a:rPr>
                              </m:ctrlPr>
                            </m:accPr>
                            <m:e>
                              <m:r>
                                <a:rPr lang="en-US" sz="1050" b="0" i="1" smtClean="0">
                                  <a:solidFill>
                                    <a:sysClr val="windowText" lastClr="000000"/>
                                  </a:solidFill>
                                  <a:latin typeface="Cambria Math" panose="02040503050406030204" pitchFamily="18" charset="0"/>
                                </a:rPr>
                                <m:t>𝑥</m:t>
                              </m:r>
                            </m:e>
                          </m:acc>
                          <m:r>
                            <a:rPr lang="en-US" sz="1050" b="0" i="1" smtClean="0">
                              <a:solidFill>
                                <a:sysClr val="windowText" lastClr="000000"/>
                              </a:solidFill>
                              <a:latin typeface="Cambria Math" panose="02040503050406030204" pitchFamily="18" charset="0"/>
                            </a:rPr>
                            <m:t>=</m:t>
                          </m:r>
                          <m:r>
                            <a:rPr lang="en-US" sz="1050" b="0" i="1" smtClean="0">
                              <a:solidFill>
                                <a:sysClr val="windowText" lastClr="000000"/>
                              </a:solidFill>
                              <a:latin typeface="Cambria Math" panose="02040503050406030204" pitchFamily="18" charset="0"/>
                            </a:rPr>
                            <m:t>𝐴</m:t>
                          </m:r>
                          <m:r>
                            <m:rPr>
                              <m:sty m:val="p"/>
                            </m:rPr>
                            <a:rPr lang="vi-VN" sz="1050" i="1">
                              <a:solidFill>
                                <a:sysClr val="windowText" lastClr="000000"/>
                              </a:solidFill>
                              <a:latin typeface="Cambria Math" panose="02040503050406030204" pitchFamily="18" charset="0"/>
                            </a:rPr>
                            <m:t>x</m:t>
                          </m:r>
                          <m:r>
                            <a:rPr lang="en-US" sz="1050" b="0" i="1" smtClean="0">
                              <a:solidFill>
                                <a:sysClr val="windowText" lastClr="000000"/>
                              </a:solidFill>
                              <a:latin typeface="Cambria Math" panose="02040503050406030204" pitchFamily="18" charset="0"/>
                            </a:rPr>
                            <m:t>+</m:t>
                          </m:r>
                          <m:r>
                            <a:rPr lang="en-US" sz="1050" b="0" i="1" smtClean="0">
                              <a:solidFill>
                                <a:sysClr val="windowText" lastClr="000000"/>
                              </a:solidFill>
                              <a:latin typeface="Cambria Math" panose="02040503050406030204" pitchFamily="18" charset="0"/>
                            </a:rPr>
                            <m:t>𝐵𝑢</m:t>
                          </m:r>
                        </m:oMath>
                      </m:oMathPara>
                    </a14:m>
                    <a:endParaRPr lang="en-US" sz="1050" dirty="0">
                      <a:solidFill>
                        <a:sysClr val="windowText" lastClr="000000"/>
                      </a:solidFill>
                      <a:latin typeface="Bahnschrift Light SemiCondensed" panose="020B0502040204020203" pitchFamily="34" charset="0"/>
                    </a:endParaRPr>
                  </a:p>
                </p:txBody>
              </p:sp>
            </mc:Choice>
            <mc:Fallback xmlns="">
              <p:sp>
                <p:nvSpPr>
                  <p:cNvPr id="8" name="Rectangle 7">
                    <a:extLst>
                      <a:ext uri="{FF2B5EF4-FFF2-40B4-BE49-F238E27FC236}">
                        <a16:creationId xmlns:a16="http://schemas.microsoft.com/office/drawing/2014/main" id="{C30D1729-C2E7-D321-D754-3E50DEA6C3DA}"/>
                      </a:ext>
                    </a:extLst>
                  </p:cNvPr>
                  <p:cNvSpPr>
                    <a:spLocks noRot="1" noChangeAspect="1" noMove="1" noResize="1" noEditPoints="1" noAdjustHandles="1" noChangeArrowheads="1" noChangeShapeType="1" noTextEdit="1"/>
                  </p:cNvSpPr>
                  <p:nvPr/>
                </p:nvSpPr>
                <p:spPr>
                  <a:xfrm>
                    <a:off x="2932671" y="2188644"/>
                    <a:ext cx="1025980" cy="644464"/>
                  </a:xfrm>
                  <a:prstGeom prst="rect">
                    <a:avLst/>
                  </a:prstGeom>
                  <a:blipFill>
                    <a:blip r:embed="rId6"/>
                    <a:stretch>
                      <a:fillRect/>
                    </a:stretch>
                  </a:blipFill>
                  <a:ln>
                    <a:solidFill>
                      <a:srgbClr val="000099"/>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3401477-5C4A-4613-FF90-A169470A3333}"/>
                      </a:ext>
                    </a:extLst>
                  </p:cNvPr>
                  <p:cNvSpPr txBox="1"/>
                  <p:nvPr/>
                </p:nvSpPr>
                <p:spPr>
                  <a:xfrm>
                    <a:off x="900417" y="1063564"/>
                    <a:ext cx="411211" cy="276999"/>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𝑄</m:t>
                              </m:r>
                              <m:r>
                                <a:rPr lang="en-US" sz="1200" b="0" i="1" smtClean="0">
                                  <a:latin typeface="Cambria Math" panose="02040503050406030204" pitchFamily="18" charset="0"/>
                                </a:rPr>
                                <m:t>, </m:t>
                              </m:r>
                              <m:r>
                                <a:rPr lang="en-US" sz="1200" b="0" i="1" smtClean="0">
                                  <a:latin typeface="Cambria Math" panose="02040503050406030204" pitchFamily="18" charset="0"/>
                                </a:rPr>
                                <m:t>𝑅</m:t>
                              </m:r>
                            </m:e>
                          </m:d>
                        </m:oMath>
                      </m:oMathPara>
                    </a14:m>
                    <a:endParaRPr lang="vi-VN" sz="1200" dirty="0"/>
                  </a:p>
                </p:txBody>
              </p:sp>
            </mc:Choice>
            <mc:Fallback xmlns="">
              <p:sp>
                <p:nvSpPr>
                  <p:cNvPr id="9" name="TextBox 8">
                    <a:extLst>
                      <a:ext uri="{FF2B5EF4-FFF2-40B4-BE49-F238E27FC236}">
                        <a16:creationId xmlns:a16="http://schemas.microsoft.com/office/drawing/2014/main" id="{C3401477-5C4A-4613-FF90-A169470A3333}"/>
                      </a:ext>
                    </a:extLst>
                  </p:cNvPr>
                  <p:cNvSpPr txBox="1">
                    <a:spLocks noRot="1" noChangeAspect="1" noMove="1" noResize="1" noEditPoints="1" noAdjustHandles="1" noChangeArrowheads="1" noChangeShapeType="1" noTextEdit="1"/>
                  </p:cNvSpPr>
                  <p:nvPr/>
                </p:nvSpPr>
                <p:spPr>
                  <a:xfrm>
                    <a:off x="900417" y="1063564"/>
                    <a:ext cx="411211" cy="276999"/>
                  </a:xfrm>
                  <a:prstGeom prst="rect">
                    <a:avLst/>
                  </a:prstGeom>
                  <a:blipFill>
                    <a:blip r:embed="rId7"/>
                    <a:stretch>
                      <a:fillRect r="-14706" b="-4444"/>
                    </a:stretch>
                  </a:blipFill>
                </p:spPr>
                <p:txBody>
                  <a:bodyPr/>
                  <a:lstStyle/>
                  <a:p>
                    <a:r>
                      <a:rPr lang="vi-VN">
                        <a:noFill/>
                      </a:rPr>
                      <a:t> </a:t>
                    </a:r>
                  </a:p>
                </p:txBody>
              </p:sp>
            </mc:Fallback>
          </mc:AlternateContent>
          <p:cxnSp>
            <p:nvCxnSpPr>
              <p:cNvPr id="10" name="Straight Arrow Connector 9">
                <a:extLst>
                  <a:ext uri="{FF2B5EF4-FFF2-40B4-BE49-F238E27FC236}">
                    <a16:creationId xmlns:a16="http://schemas.microsoft.com/office/drawing/2014/main" id="{BBBDA55C-C1B3-BCE5-E7DE-2179CD286543}"/>
                  </a:ext>
                </a:extLst>
              </p:cNvPr>
              <p:cNvCxnSpPr>
                <a:cxnSpLocks/>
                <a:stCxn id="7" idx="3"/>
                <a:endCxn id="8" idx="1"/>
              </p:cNvCxnSpPr>
              <p:nvPr/>
            </p:nvCxnSpPr>
            <p:spPr>
              <a:xfrm flipV="1">
                <a:off x="1669474" y="2510876"/>
                <a:ext cx="1263197" cy="21006"/>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42C22BF-50A0-0EE1-F7DF-82B84CE2DE09}"/>
                      </a:ext>
                    </a:extLst>
                  </p:cNvPr>
                  <p:cNvSpPr txBox="1"/>
                  <p:nvPr/>
                </p:nvSpPr>
                <p:spPr>
                  <a:xfrm>
                    <a:off x="2062690" y="2264655"/>
                    <a:ext cx="430459" cy="2462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𝑢</m:t>
                          </m:r>
                        </m:oMath>
                      </m:oMathPara>
                    </a14:m>
                    <a:endParaRPr lang="vi-VN" sz="1000" dirty="0"/>
                  </a:p>
                </p:txBody>
              </p:sp>
            </mc:Choice>
            <mc:Fallback xmlns="">
              <p:sp>
                <p:nvSpPr>
                  <p:cNvPr id="14" name="TextBox 13">
                    <a:extLst>
                      <a:ext uri="{FF2B5EF4-FFF2-40B4-BE49-F238E27FC236}">
                        <a16:creationId xmlns:a16="http://schemas.microsoft.com/office/drawing/2014/main" id="{742C22BF-50A0-0EE1-F7DF-82B84CE2DE09}"/>
                      </a:ext>
                    </a:extLst>
                  </p:cNvPr>
                  <p:cNvSpPr txBox="1">
                    <a:spLocks noRot="1" noChangeAspect="1" noMove="1" noResize="1" noEditPoints="1" noAdjustHandles="1" noChangeArrowheads="1" noChangeShapeType="1" noTextEdit="1"/>
                  </p:cNvSpPr>
                  <p:nvPr/>
                </p:nvSpPr>
                <p:spPr>
                  <a:xfrm>
                    <a:off x="2062690" y="2264655"/>
                    <a:ext cx="430459" cy="246221"/>
                  </a:xfrm>
                  <a:prstGeom prst="rect">
                    <a:avLst/>
                  </a:prstGeom>
                  <a:blipFill>
                    <a:blip r:embed="rId8"/>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632010-EEFD-BDD8-7C01-BC69CC668373}"/>
                      </a:ext>
                    </a:extLst>
                  </p:cNvPr>
                  <p:cNvSpPr txBox="1"/>
                  <p:nvPr/>
                </p:nvSpPr>
                <p:spPr>
                  <a:xfrm>
                    <a:off x="4025902" y="2244509"/>
                    <a:ext cx="358417" cy="246221"/>
                  </a:xfrm>
                  <a:prstGeom prst="rect">
                    <a:avLst/>
                  </a:prstGeom>
                  <a:noFill/>
                </p:spPr>
                <p:txBody>
                  <a:bodyPr wrap="square" rtlCol="0">
                    <a:spAutoFit/>
                  </a:bodyPr>
                  <a:lstStyle>
                    <a:defPPr>
                      <a:defRPr lang="en-US"/>
                    </a:defPPr>
                    <a:lvl1pPr algn="ctr">
                      <a:defRPr sz="10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ru-RU" dirty="0">
                              <a:latin typeface="Cambria Math" panose="02040503050406030204" pitchFamily="18" charset="0"/>
                            </a:rPr>
                            <m:t>𝑥</m:t>
                          </m:r>
                        </m:oMath>
                      </m:oMathPara>
                    </a14:m>
                    <a:endParaRPr lang="vi-VN" dirty="0"/>
                  </a:p>
                </p:txBody>
              </p:sp>
            </mc:Choice>
            <mc:Fallback xmlns="">
              <p:sp>
                <p:nvSpPr>
                  <p:cNvPr id="15" name="TextBox 14">
                    <a:extLst>
                      <a:ext uri="{FF2B5EF4-FFF2-40B4-BE49-F238E27FC236}">
                        <a16:creationId xmlns:a16="http://schemas.microsoft.com/office/drawing/2014/main" id="{2C632010-EEFD-BDD8-7C01-BC69CC668373}"/>
                      </a:ext>
                    </a:extLst>
                  </p:cNvPr>
                  <p:cNvSpPr txBox="1">
                    <a:spLocks noRot="1" noChangeAspect="1" noMove="1" noResize="1" noEditPoints="1" noAdjustHandles="1" noChangeArrowheads="1" noChangeShapeType="1" noTextEdit="1"/>
                  </p:cNvSpPr>
                  <p:nvPr/>
                </p:nvSpPr>
                <p:spPr>
                  <a:xfrm>
                    <a:off x="4025902" y="2244509"/>
                    <a:ext cx="358417" cy="246221"/>
                  </a:xfrm>
                  <a:prstGeom prst="rect">
                    <a:avLst/>
                  </a:prstGeom>
                  <a:blipFill>
                    <a:blip r:embed="rId9"/>
                    <a:stretch>
                      <a:fillRect/>
                    </a:stretch>
                  </a:blipFill>
                </p:spPr>
                <p:txBody>
                  <a:bodyPr/>
                  <a:lstStyle/>
                  <a:p>
                    <a:r>
                      <a:rPr lang="vi-VN">
                        <a:noFill/>
                      </a:rPr>
                      <a:t> </a:t>
                    </a:r>
                  </a:p>
                </p:txBody>
              </p:sp>
            </mc:Fallback>
          </mc:AlternateContent>
          <p:cxnSp>
            <p:nvCxnSpPr>
              <p:cNvPr id="24" name="Straight Connector 23">
                <a:extLst>
                  <a:ext uri="{FF2B5EF4-FFF2-40B4-BE49-F238E27FC236}">
                    <a16:creationId xmlns:a16="http://schemas.microsoft.com/office/drawing/2014/main" id="{1FD6E2D2-0517-4EB0-AF25-C97B643011C7}"/>
                  </a:ext>
                </a:extLst>
              </p:cNvPr>
              <p:cNvCxnSpPr/>
              <p:nvPr/>
            </p:nvCxnSpPr>
            <p:spPr>
              <a:xfrm>
                <a:off x="1311628" y="1612833"/>
                <a:ext cx="206457" cy="0"/>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EC19FAC7-E80C-0A26-9EF7-7AB2FDE7A353}"/>
                  </a:ext>
                </a:extLst>
              </p:cNvPr>
              <p:cNvCxnSpPr>
                <a:endCxn id="6" idx="1"/>
              </p:cNvCxnSpPr>
              <p:nvPr/>
            </p:nvCxnSpPr>
            <p:spPr>
              <a:xfrm>
                <a:off x="988124" y="1342895"/>
                <a:ext cx="529961" cy="1"/>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Connector: Elbow 53">
                <a:extLst>
                  <a:ext uri="{FF2B5EF4-FFF2-40B4-BE49-F238E27FC236}">
                    <a16:creationId xmlns:a16="http://schemas.microsoft.com/office/drawing/2014/main" id="{5AE16D35-A10F-4983-67DA-8FE63D12F54C}"/>
                  </a:ext>
                </a:extLst>
              </p:cNvPr>
              <p:cNvCxnSpPr>
                <a:stCxn id="8" idx="3"/>
                <a:endCxn id="7" idx="1"/>
              </p:cNvCxnSpPr>
              <p:nvPr/>
            </p:nvCxnSpPr>
            <p:spPr>
              <a:xfrm flipH="1">
                <a:off x="545052" y="2510876"/>
                <a:ext cx="3413599" cy="21006"/>
              </a:xfrm>
              <a:prstGeom prst="bentConnector5">
                <a:avLst>
                  <a:gd name="adj1" fmla="val -10959"/>
                  <a:gd name="adj2" fmla="val 2622260"/>
                  <a:gd name="adj3" fmla="val 106697"/>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02" name="TextBox 101">
              <a:extLst>
                <a:ext uri="{FF2B5EF4-FFF2-40B4-BE49-F238E27FC236}">
                  <a16:creationId xmlns:a16="http://schemas.microsoft.com/office/drawing/2014/main" id="{1442C7CB-7FF7-10B1-1EE0-BB1E88681AF8}"/>
                </a:ext>
              </a:extLst>
            </p:cNvPr>
            <p:cNvSpPr txBox="1"/>
            <p:nvPr/>
          </p:nvSpPr>
          <p:spPr>
            <a:xfrm>
              <a:off x="344223" y="1084653"/>
              <a:ext cx="848199" cy="369332"/>
            </a:xfrm>
            <a:prstGeom prst="rect">
              <a:avLst/>
            </a:prstGeom>
            <a:noFill/>
          </p:spPr>
          <p:txBody>
            <a:bodyPr wrap="square">
              <a:spAutoFit/>
            </a:bodyPr>
            <a:lstStyle/>
            <a:p>
              <a:r>
                <a:rPr lang="vi-VN" b="1" dirty="0">
                  <a:latin typeface="Calibri" panose="020F0502020204030204" pitchFamily="34" charset="0"/>
                  <a:cs typeface="Calibri" panose="020F0502020204030204" pitchFamily="34" charset="0"/>
                </a:rPr>
                <a:t>LQR</a:t>
              </a:r>
            </a:p>
          </p:txBody>
        </p:sp>
      </p:grpSp>
      <p:grpSp>
        <p:nvGrpSpPr>
          <p:cNvPr id="107" name="Group 106">
            <a:extLst>
              <a:ext uri="{FF2B5EF4-FFF2-40B4-BE49-F238E27FC236}">
                <a16:creationId xmlns:a16="http://schemas.microsoft.com/office/drawing/2014/main" id="{F36CE17E-42A8-3F96-07BD-0B064F2A8DF2}"/>
              </a:ext>
            </a:extLst>
          </p:cNvPr>
          <p:cNvGrpSpPr/>
          <p:nvPr/>
        </p:nvGrpSpPr>
        <p:grpSpPr>
          <a:xfrm>
            <a:off x="4636802" y="1760727"/>
            <a:ext cx="4229865" cy="2982886"/>
            <a:chOff x="4827218" y="2240238"/>
            <a:chExt cx="3963491" cy="2767849"/>
          </a:xfrm>
        </p:grpSpPr>
        <p:sp>
          <p:nvSpPr>
            <p:cNvPr id="88" name="Rectangle 87">
              <a:extLst>
                <a:ext uri="{FF2B5EF4-FFF2-40B4-BE49-F238E27FC236}">
                  <a16:creationId xmlns:a16="http://schemas.microsoft.com/office/drawing/2014/main" id="{8A385BE5-D19C-33C4-873F-A16B4399FD53}"/>
                </a:ext>
              </a:extLst>
            </p:cNvPr>
            <p:cNvSpPr/>
            <p:nvPr/>
          </p:nvSpPr>
          <p:spPr>
            <a:xfrm>
              <a:off x="4827218" y="2240238"/>
              <a:ext cx="3963491" cy="276784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grpSp>
          <p:nvGrpSpPr>
            <p:cNvPr id="100" name="Group 99">
              <a:extLst>
                <a:ext uri="{FF2B5EF4-FFF2-40B4-BE49-F238E27FC236}">
                  <a16:creationId xmlns:a16="http://schemas.microsoft.com/office/drawing/2014/main" id="{8BD344A5-F3DA-BA26-FE6B-EA6ED2340D99}"/>
                </a:ext>
              </a:extLst>
            </p:cNvPr>
            <p:cNvGrpSpPr/>
            <p:nvPr/>
          </p:nvGrpSpPr>
          <p:grpSpPr>
            <a:xfrm>
              <a:off x="5141861" y="2728141"/>
              <a:ext cx="3648848" cy="1935101"/>
              <a:chOff x="5141861" y="2728141"/>
              <a:chExt cx="3648848" cy="1935101"/>
            </a:xfrm>
          </p:grpSpPr>
          <p:grpSp>
            <p:nvGrpSpPr>
              <p:cNvPr id="63" name="Group 62">
                <a:extLst>
                  <a:ext uri="{FF2B5EF4-FFF2-40B4-BE49-F238E27FC236}">
                    <a16:creationId xmlns:a16="http://schemas.microsoft.com/office/drawing/2014/main" id="{644D4D47-1041-7FA2-9292-57B1726291C1}"/>
                  </a:ext>
                </a:extLst>
              </p:cNvPr>
              <p:cNvGrpSpPr/>
              <p:nvPr/>
            </p:nvGrpSpPr>
            <p:grpSpPr>
              <a:xfrm>
                <a:off x="5141861" y="2728141"/>
                <a:ext cx="3648848" cy="1935101"/>
                <a:chOff x="603025" y="1076392"/>
                <a:chExt cx="3648848" cy="1935101"/>
              </a:xfrm>
            </p:grpSpPr>
            <p:cxnSp>
              <p:nvCxnSpPr>
                <p:cNvPr id="64" name="Straight Arrow Connector 63">
                  <a:extLst>
                    <a:ext uri="{FF2B5EF4-FFF2-40B4-BE49-F238E27FC236}">
                      <a16:creationId xmlns:a16="http://schemas.microsoft.com/office/drawing/2014/main" id="{B079AA40-8610-5CBC-BD68-F547E55A7B93}"/>
                    </a:ext>
                  </a:extLst>
                </p:cNvPr>
                <p:cNvCxnSpPr>
                  <a:cxnSpLocks/>
                </p:cNvCxnSpPr>
                <p:nvPr/>
              </p:nvCxnSpPr>
              <p:spPr>
                <a:xfrm flipH="1">
                  <a:off x="1078849" y="1612833"/>
                  <a:ext cx="554804" cy="1338064"/>
                </a:xfrm>
                <a:prstGeom prst="straightConnector1">
                  <a:avLst/>
                </a:prstGeom>
                <a:ln w="1270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FD997FC1-CFCD-62D2-7959-65BEA16400EF}"/>
                        </a:ext>
                      </a:extLst>
                    </p:cNvPr>
                    <p:cNvSpPr/>
                    <p:nvPr/>
                  </p:nvSpPr>
                  <p:spPr>
                    <a:xfrm>
                      <a:off x="2163614" y="1180565"/>
                      <a:ext cx="1794743" cy="60245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050" b="1" dirty="0">
                          <a:solidFill>
                            <a:sysClr val="windowText" lastClr="000000"/>
                          </a:solidFill>
                          <a:latin typeface="Microsoft YaHei" panose="020B0503020204020204" pitchFamily="34" charset="-122"/>
                          <a:ea typeface="Microsoft YaHei" panose="020B0503020204020204" pitchFamily="34" charset="-122"/>
                        </a:rPr>
                        <a:t>Уравнение Ляпунова</a:t>
                      </a:r>
                      <a:endParaRPr lang="ru-RU" sz="1200" b="0" i="1" dirty="0">
                        <a:solidFill>
                          <a:sysClr val="windowText" lastClr="00000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sz="1200" b="0" i="1" smtClean="0">
                                    <a:solidFill>
                                      <a:sysClr val="windowText" lastClr="000000"/>
                                    </a:solidFill>
                                    <a:latin typeface="Cambria Math" panose="02040503050406030204" pitchFamily="18" charset="0"/>
                                  </a:rPr>
                                </m:ctrlPr>
                              </m:sSubSupPr>
                              <m:e>
                                <m:r>
                                  <a:rPr lang="en-US" sz="1200" b="0" i="1" smtClean="0">
                                    <a:solidFill>
                                      <a:sysClr val="windowText" lastClr="000000"/>
                                    </a:solidFill>
                                    <a:latin typeface="Cambria Math" panose="02040503050406030204" pitchFamily="18" charset="0"/>
                                  </a:rPr>
                                  <m:t>𝐴</m:t>
                                </m:r>
                              </m:e>
                              <m:sub>
                                <m:r>
                                  <a:rPr lang="en-US" sz="1200" b="0" i="1" smtClean="0">
                                    <a:solidFill>
                                      <a:sysClr val="windowText" lastClr="000000"/>
                                    </a:solidFill>
                                    <a:latin typeface="Cambria Math" panose="02040503050406030204" pitchFamily="18" charset="0"/>
                                  </a:rPr>
                                  <m:t>0</m:t>
                                </m:r>
                              </m:sub>
                              <m:sup>
                                <m:r>
                                  <a:rPr lang="en-US" sz="1200" b="0" i="1" smtClean="0">
                                    <a:solidFill>
                                      <a:sysClr val="windowText" lastClr="000000"/>
                                    </a:solidFill>
                                    <a:latin typeface="Cambria Math" panose="02040503050406030204" pitchFamily="18" charset="0"/>
                                  </a:rPr>
                                  <m:t>𝑇</m:t>
                                </m:r>
                              </m:sup>
                            </m:sSubSup>
                            <m:r>
                              <a:rPr lang="en-US" sz="1200" b="0" i="1" smtClean="0">
                                <a:solidFill>
                                  <a:sysClr val="windowText" lastClr="000000"/>
                                </a:solidFill>
                                <a:latin typeface="Cambria Math" panose="02040503050406030204" pitchFamily="18" charset="0"/>
                              </a:rPr>
                              <m:t>𝑃</m:t>
                            </m:r>
                            <m:r>
                              <a:rPr lang="en-US" sz="1200" b="0" i="1" smtClean="0">
                                <a:solidFill>
                                  <a:sysClr val="windowText" lastClr="000000"/>
                                </a:solidFill>
                                <a:latin typeface="Cambria Math" panose="02040503050406030204" pitchFamily="18" charset="0"/>
                              </a:rPr>
                              <m:t>+</m:t>
                            </m:r>
                            <m:r>
                              <a:rPr lang="en-US" sz="1200" b="0" i="1" smtClean="0">
                                <a:solidFill>
                                  <a:sysClr val="windowText" lastClr="000000"/>
                                </a:solidFill>
                                <a:latin typeface="Cambria Math" panose="02040503050406030204" pitchFamily="18" charset="0"/>
                              </a:rPr>
                              <m:t>𝑃</m:t>
                            </m:r>
                            <m:sSub>
                              <m:sSubPr>
                                <m:ctrlPr>
                                  <a:rPr lang="en-US" sz="1200" b="0" i="1" smtClean="0">
                                    <a:solidFill>
                                      <a:sysClr val="windowText" lastClr="000000"/>
                                    </a:solidFill>
                                    <a:latin typeface="Cambria Math" panose="02040503050406030204" pitchFamily="18" charset="0"/>
                                  </a:rPr>
                                </m:ctrlPr>
                              </m:sSubPr>
                              <m:e>
                                <m:r>
                                  <a:rPr lang="en-US" sz="1200" b="0" i="1" smtClean="0">
                                    <a:solidFill>
                                      <a:sysClr val="windowText" lastClr="000000"/>
                                    </a:solidFill>
                                    <a:latin typeface="Cambria Math" panose="02040503050406030204" pitchFamily="18" charset="0"/>
                                  </a:rPr>
                                  <m:t>𝐴</m:t>
                                </m:r>
                              </m:e>
                              <m:sub>
                                <m:r>
                                  <a:rPr lang="en-US" sz="1200" b="0" i="1" smtClean="0">
                                    <a:solidFill>
                                      <a:sysClr val="windowText" lastClr="000000"/>
                                    </a:solidFill>
                                    <a:latin typeface="Cambria Math" panose="02040503050406030204" pitchFamily="18" charset="0"/>
                                  </a:rPr>
                                  <m:t>0</m:t>
                                </m:r>
                              </m:sub>
                            </m:sSub>
                            <m:r>
                              <a:rPr lang="en-US" sz="1200" b="0" i="1" smtClean="0">
                                <a:solidFill>
                                  <a:sysClr val="windowText" lastClr="000000"/>
                                </a:solidFill>
                                <a:latin typeface="Cambria Math" panose="02040503050406030204" pitchFamily="18" charset="0"/>
                              </a:rPr>
                              <m:t>+</m:t>
                            </m:r>
                            <m:r>
                              <a:rPr lang="en-US" sz="1200" b="0" i="1" smtClean="0">
                                <a:solidFill>
                                  <a:sysClr val="windowText" lastClr="000000"/>
                                </a:solidFill>
                                <a:latin typeface="Cambria Math" panose="02040503050406030204" pitchFamily="18" charset="0"/>
                              </a:rPr>
                              <m:t>𝑄</m:t>
                            </m:r>
                            <m:r>
                              <a:rPr lang="en-US" sz="1200" b="0" i="1" smtClean="0">
                                <a:solidFill>
                                  <a:sysClr val="windowText" lastClr="000000"/>
                                </a:solidFill>
                                <a:latin typeface="Cambria Math" panose="02040503050406030204" pitchFamily="18" charset="0"/>
                              </a:rPr>
                              <m:t>=0</m:t>
                            </m:r>
                          </m:oMath>
                        </m:oMathPara>
                      </a14:m>
                      <a:endParaRPr lang="en-US" sz="1200" dirty="0">
                        <a:solidFill>
                          <a:sysClr val="windowText" lastClr="000000"/>
                        </a:solidFill>
                        <a:latin typeface="Bahnschrift Light SemiCondensed" panose="020B0502040204020203" pitchFamily="34" charset="0"/>
                      </a:endParaRPr>
                    </a:p>
                  </p:txBody>
                </p:sp>
              </mc:Choice>
              <mc:Fallback xmlns="">
                <p:sp>
                  <p:nvSpPr>
                    <p:cNvPr id="65" name="Rectangle 64">
                      <a:extLst>
                        <a:ext uri="{FF2B5EF4-FFF2-40B4-BE49-F238E27FC236}">
                          <a16:creationId xmlns:a16="http://schemas.microsoft.com/office/drawing/2014/main" id="{FD997FC1-CFCD-62D2-7959-65BEA16400EF}"/>
                        </a:ext>
                      </a:extLst>
                    </p:cNvPr>
                    <p:cNvSpPr>
                      <a:spLocks noRot="1" noChangeAspect="1" noMove="1" noResize="1" noEditPoints="1" noAdjustHandles="1" noChangeArrowheads="1" noChangeShapeType="1" noTextEdit="1"/>
                    </p:cNvSpPr>
                    <p:nvPr/>
                  </p:nvSpPr>
                  <p:spPr>
                    <a:xfrm>
                      <a:off x="2163614" y="1180565"/>
                      <a:ext cx="1794743" cy="602452"/>
                    </a:xfrm>
                    <a:prstGeom prst="rect">
                      <a:avLst/>
                    </a:prstGeom>
                    <a:blipFill>
                      <a:blip r:embed="rId10"/>
                      <a:stretch>
                        <a:fillRect/>
                      </a:stretch>
                    </a:blipFill>
                    <a:ln>
                      <a:solidFill>
                        <a:schemeClr val="tx1"/>
                      </a:solid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CA6BB86C-8E77-D5C2-AF52-3FD28940596F}"/>
                        </a:ext>
                      </a:extLst>
                    </p:cNvPr>
                    <p:cNvSpPr/>
                    <p:nvPr/>
                  </p:nvSpPr>
                  <p:spPr>
                    <a:xfrm>
                      <a:off x="603025" y="2198416"/>
                      <a:ext cx="1897735" cy="813077"/>
                    </a:xfrm>
                    <a:prstGeom prst="rect">
                      <a:avLst/>
                    </a:prstGeom>
                    <a:solidFill>
                      <a:schemeClr val="bg1"/>
                    </a:solidFill>
                    <a:ln>
                      <a:solidFill>
                        <a:srgbClr val="00009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050" b="1" dirty="0">
                          <a:solidFill>
                            <a:sysClr val="windowText" lastClr="000000"/>
                          </a:solidFill>
                          <a:ea typeface="Microsoft YaHei" panose="020B0503020204020204" pitchFamily="34" charset="-122"/>
                        </a:rPr>
                        <a:t>Управление</a:t>
                      </a:r>
                      <a:endParaRPr lang="en-US" sz="1050" b="1" dirty="0">
                        <a:solidFill>
                          <a:sysClr val="windowText" lastClr="000000"/>
                        </a:solidFill>
                        <a:ea typeface="Microsoft YaHei"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sz="1050" b="0" i="1" smtClean="0">
                                <a:solidFill>
                                  <a:sysClr val="windowText" lastClr="000000"/>
                                </a:solidFill>
                                <a:latin typeface="Cambria Math" panose="02040503050406030204" pitchFamily="18" charset="0"/>
                              </a:rPr>
                              <m:t>𝑢</m:t>
                            </m:r>
                            <m:r>
                              <a:rPr lang="en-US" sz="1050" b="0" i="1" smtClean="0">
                                <a:solidFill>
                                  <a:sysClr val="windowText" lastClr="000000"/>
                                </a:solidFill>
                                <a:latin typeface="Cambria Math" panose="02040503050406030204" pitchFamily="18" charset="0"/>
                              </a:rPr>
                              <m:t>=−</m:t>
                            </m:r>
                            <m:acc>
                              <m:accPr>
                                <m:chr m:val="̂"/>
                                <m:ctrlPr>
                                  <a:rPr lang="en-US" sz="1050" b="0" i="1" smtClean="0">
                                    <a:solidFill>
                                      <a:sysClr val="windowText" lastClr="000000"/>
                                    </a:solidFill>
                                    <a:latin typeface="Cambria Math" panose="02040503050406030204" pitchFamily="18" charset="0"/>
                                  </a:rPr>
                                </m:ctrlPr>
                              </m:accPr>
                              <m:e>
                                <m:r>
                                  <a:rPr lang="en-US" sz="1050" b="0" i="1" smtClean="0">
                                    <a:solidFill>
                                      <a:sysClr val="windowText" lastClr="000000"/>
                                    </a:solidFill>
                                    <a:latin typeface="Cambria Math" panose="02040503050406030204" pitchFamily="18" charset="0"/>
                                  </a:rPr>
                                  <m:t>𝐾</m:t>
                                </m:r>
                              </m:e>
                            </m:acc>
                            <m:r>
                              <a:rPr lang="en-US" sz="1050" b="0" i="1" smtClean="0">
                                <a:solidFill>
                                  <a:sysClr val="windowText" lastClr="000000"/>
                                </a:solidFill>
                                <a:latin typeface="Cambria Math" panose="02040503050406030204" pitchFamily="18" charset="0"/>
                              </a:rPr>
                              <m:t>𝑥</m:t>
                            </m:r>
                          </m:oMath>
                        </m:oMathPara>
                      </a14:m>
                      <a:endParaRPr lang="en-US" sz="1050" dirty="0">
                        <a:solidFill>
                          <a:sysClr val="windowText" lastClr="000000"/>
                        </a:solidFill>
                      </a:endParaRPr>
                    </a:p>
                    <a:p>
                      <a:pPr algn="ctr"/>
                      <a:r>
                        <a:rPr lang="ru-RU" sz="1050" dirty="0">
                          <a:solidFill>
                            <a:sysClr val="windowText" lastClr="000000"/>
                          </a:solidFill>
                        </a:rPr>
                        <a:t>Закон адаптивного управления</a:t>
                      </a:r>
                    </a:p>
                    <a:p>
                      <a:pPr algn="ctr"/>
                      <a14:m>
                        <m:oMathPara xmlns:m="http://schemas.openxmlformats.org/officeDocument/2006/math">
                          <m:oMathParaPr>
                            <m:jc m:val="centerGroup"/>
                          </m:oMathParaPr>
                          <m:oMath xmlns:m="http://schemas.openxmlformats.org/officeDocument/2006/math">
                            <m:acc>
                              <m:accPr>
                                <m:chr m:val="̂"/>
                                <m:ctrlPr>
                                  <a:rPr lang="en-US" sz="1050" i="1" smtClean="0">
                                    <a:solidFill>
                                      <a:sysClr val="windowText" lastClr="000000"/>
                                    </a:solidFill>
                                    <a:latin typeface="Cambria Math" panose="02040503050406030204" pitchFamily="18" charset="0"/>
                                  </a:rPr>
                                </m:ctrlPr>
                              </m:accPr>
                              <m:e>
                                <m:r>
                                  <a:rPr lang="en-US" sz="1050" b="0" i="1" smtClean="0">
                                    <a:solidFill>
                                      <a:sysClr val="windowText" lastClr="000000"/>
                                    </a:solidFill>
                                    <a:latin typeface="Cambria Math" panose="02040503050406030204" pitchFamily="18" charset="0"/>
                                  </a:rPr>
                                  <m:t>𝐾</m:t>
                                </m:r>
                              </m:e>
                            </m:acc>
                            <m:r>
                              <a:rPr lang="en-US" sz="1050" b="0" i="1" smtClean="0">
                                <a:solidFill>
                                  <a:sysClr val="windowText" lastClr="000000"/>
                                </a:solidFill>
                                <a:latin typeface="Cambria Math" panose="02040503050406030204" pitchFamily="18" charset="0"/>
                              </a:rPr>
                              <m:t>=</m:t>
                            </m:r>
                            <m:r>
                              <a:rPr lang="en-US" sz="1050" b="0" i="1" smtClean="0">
                                <a:solidFill>
                                  <a:sysClr val="windowText" lastClr="000000"/>
                                </a:solidFill>
                                <a:latin typeface="Cambria Math" panose="02040503050406030204" pitchFamily="18" charset="0"/>
                                <a:ea typeface="Cambria Math" panose="02040503050406030204" pitchFamily="18" charset="0"/>
                              </a:rPr>
                              <m:t>𝛾</m:t>
                            </m:r>
                            <m:r>
                              <a:rPr lang="en-US" sz="1050" b="0" i="1" smtClean="0">
                                <a:solidFill>
                                  <a:sysClr val="windowText" lastClr="000000"/>
                                </a:solidFill>
                                <a:latin typeface="Cambria Math" panose="02040503050406030204" pitchFamily="18" charset="0"/>
                                <a:ea typeface="Cambria Math" panose="02040503050406030204" pitchFamily="18" charset="0"/>
                              </a:rPr>
                              <m:t>𝑥</m:t>
                            </m:r>
                            <m:sSup>
                              <m:sSupPr>
                                <m:ctrlPr>
                                  <a:rPr lang="en-US" sz="1050" b="0" i="1" smtClean="0">
                                    <a:solidFill>
                                      <a:sysClr val="windowText" lastClr="000000"/>
                                    </a:solidFill>
                                    <a:latin typeface="Cambria Math" panose="02040503050406030204" pitchFamily="18" charset="0"/>
                                    <a:ea typeface="Cambria Math" panose="02040503050406030204" pitchFamily="18" charset="0"/>
                                  </a:rPr>
                                </m:ctrlPr>
                              </m:sSupPr>
                              <m:e>
                                <m:r>
                                  <a:rPr lang="en-US" sz="1050" b="0" i="1" smtClean="0">
                                    <a:solidFill>
                                      <a:sysClr val="windowText" lastClr="000000"/>
                                    </a:solidFill>
                                    <a:latin typeface="Cambria Math" panose="02040503050406030204" pitchFamily="18" charset="0"/>
                                    <a:ea typeface="Cambria Math" panose="02040503050406030204" pitchFamily="18" charset="0"/>
                                  </a:rPr>
                                  <m:t>𝐵</m:t>
                                </m:r>
                              </m:e>
                              <m:sup>
                                <m:r>
                                  <a:rPr lang="en-US" sz="1050" b="0" i="1" smtClean="0">
                                    <a:solidFill>
                                      <a:sysClr val="windowText" lastClr="000000"/>
                                    </a:solidFill>
                                    <a:latin typeface="Cambria Math" panose="02040503050406030204" pitchFamily="18" charset="0"/>
                                    <a:ea typeface="Cambria Math" panose="02040503050406030204" pitchFamily="18" charset="0"/>
                                  </a:rPr>
                                  <m:t>𝑇</m:t>
                                </m:r>
                              </m:sup>
                            </m:sSup>
                            <m:r>
                              <a:rPr lang="en-US" sz="1050" b="0" i="1" smtClean="0">
                                <a:solidFill>
                                  <a:sysClr val="windowText" lastClr="000000"/>
                                </a:solidFill>
                                <a:latin typeface="Cambria Math" panose="02040503050406030204" pitchFamily="18" charset="0"/>
                                <a:ea typeface="Cambria Math" panose="02040503050406030204" pitchFamily="18" charset="0"/>
                              </a:rPr>
                              <m:t>𝑃𝑥</m:t>
                            </m:r>
                          </m:oMath>
                        </m:oMathPara>
                      </a14:m>
                      <a:endParaRPr lang="en-US" sz="1050" dirty="0">
                        <a:solidFill>
                          <a:sysClr val="windowText" lastClr="000000"/>
                        </a:solidFill>
                      </a:endParaRPr>
                    </a:p>
                  </p:txBody>
                </p:sp>
              </mc:Choice>
              <mc:Fallback xmlns="">
                <p:sp>
                  <p:nvSpPr>
                    <p:cNvPr id="66" name="Rectangle 65">
                      <a:extLst>
                        <a:ext uri="{FF2B5EF4-FFF2-40B4-BE49-F238E27FC236}">
                          <a16:creationId xmlns:a16="http://schemas.microsoft.com/office/drawing/2014/main" id="{CA6BB86C-8E77-D5C2-AF52-3FD28940596F}"/>
                        </a:ext>
                      </a:extLst>
                    </p:cNvPr>
                    <p:cNvSpPr>
                      <a:spLocks noRot="1" noChangeAspect="1" noMove="1" noResize="1" noEditPoints="1" noAdjustHandles="1" noChangeArrowheads="1" noChangeShapeType="1" noTextEdit="1"/>
                    </p:cNvSpPr>
                    <p:nvPr/>
                  </p:nvSpPr>
                  <p:spPr>
                    <a:xfrm>
                      <a:off x="603025" y="2198416"/>
                      <a:ext cx="1897735" cy="813077"/>
                    </a:xfrm>
                    <a:prstGeom prst="rect">
                      <a:avLst/>
                    </a:prstGeom>
                    <a:blipFill>
                      <a:blip r:embed="rId11"/>
                      <a:stretch>
                        <a:fillRect/>
                      </a:stretch>
                    </a:blipFill>
                    <a:ln>
                      <a:solidFill>
                        <a:srgbClr val="000099"/>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B14D45F7-C8B9-19E0-D447-4CDE58D5C805}"/>
                        </a:ext>
                      </a:extLst>
                    </p:cNvPr>
                    <p:cNvSpPr/>
                    <p:nvPr/>
                  </p:nvSpPr>
                  <p:spPr>
                    <a:xfrm>
                      <a:off x="2912893" y="2281865"/>
                      <a:ext cx="1025980" cy="644464"/>
                    </a:xfrm>
                    <a:prstGeom prst="rect">
                      <a:avLst/>
                    </a:prstGeom>
                    <a:solidFill>
                      <a:schemeClr val="bg1"/>
                    </a:solidFill>
                    <a:ln>
                      <a:solidFill>
                        <a:srgbClr val="00009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050" b="1" dirty="0">
                          <a:solidFill>
                            <a:sysClr val="windowText" lastClr="000000"/>
                          </a:solidFill>
                          <a:latin typeface="Microsoft YaHei" panose="020B0503020204020204" pitchFamily="34" charset="-122"/>
                          <a:ea typeface="Microsoft YaHei" panose="020B0503020204020204" pitchFamily="34" charset="-122"/>
                        </a:rPr>
                        <a:t>СИСТЕМА</a:t>
                      </a:r>
                    </a:p>
                    <a:p>
                      <a:pPr algn="ctr"/>
                      <a14:m>
                        <m:oMathPara xmlns:m="http://schemas.openxmlformats.org/officeDocument/2006/math">
                          <m:oMathParaPr>
                            <m:jc m:val="centerGroup"/>
                          </m:oMathParaPr>
                          <m:oMath xmlns:m="http://schemas.openxmlformats.org/officeDocument/2006/math">
                            <m:acc>
                              <m:accPr>
                                <m:chr m:val="̇"/>
                                <m:ctrlPr>
                                  <a:rPr lang="en-US" sz="1050" i="1" smtClean="0">
                                    <a:solidFill>
                                      <a:sysClr val="windowText" lastClr="000000"/>
                                    </a:solidFill>
                                    <a:latin typeface="Cambria Math" panose="02040503050406030204" pitchFamily="18" charset="0"/>
                                  </a:rPr>
                                </m:ctrlPr>
                              </m:accPr>
                              <m:e>
                                <m:r>
                                  <a:rPr lang="en-US" sz="1050" b="0" i="1" smtClean="0">
                                    <a:solidFill>
                                      <a:sysClr val="windowText" lastClr="000000"/>
                                    </a:solidFill>
                                    <a:latin typeface="Cambria Math" panose="02040503050406030204" pitchFamily="18" charset="0"/>
                                  </a:rPr>
                                  <m:t>𝑥</m:t>
                                </m:r>
                              </m:e>
                            </m:acc>
                            <m:r>
                              <a:rPr lang="en-US" sz="1050" b="0" i="1" smtClean="0">
                                <a:solidFill>
                                  <a:sysClr val="windowText" lastClr="000000"/>
                                </a:solidFill>
                                <a:latin typeface="Cambria Math" panose="02040503050406030204" pitchFamily="18" charset="0"/>
                              </a:rPr>
                              <m:t>=</m:t>
                            </m:r>
                            <m:r>
                              <a:rPr lang="en-US" sz="1050" b="0" i="1" smtClean="0">
                                <a:solidFill>
                                  <a:sysClr val="windowText" lastClr="000000"/>
                                </a:solidFill>
                                <a:latin typeface="Cambria Math" panose="02040503050406030204" pitchFamily="18" charset="0"/>
                              </a:rPr>
                              <m:t>𝐴𝑥</m:t>
                            </m:r>
                            <m:r>
                              <a:rPr lang="en-US" sz="1050" b="0" i="1" smtClean="0">
                                <a:solidFill>
                                  <a:sysClr val="windowText" lastClr="000000"/>
                                </a:solidFill>
                                <a:latin typeface="Cambria Math" panose="02040503050406030204" pitchFamily="18" charset="0"/>
                              </a:rPr>
                              <m:t>+</m:t>
                            </m:r>
                            <m:r>
                              <a:rPr lang="en-US" sz="1050" b="0" i="1" smtClean="0">
                                <a:solidFill>
                                  <a:sysClr val="windowText" lastClr="000000"/>
                                </a:solidFill>
                                <a:latin typeface="Cambria Math" panose="02040503050406030204" pitchFamily="18" charset="0"/>
                              </a:rPr>
                              <m:t>𝐵𝑢</m:t>
                            </m:r>
                          </m:oMath>
                        </m:oMathPara>
                      </a14:m>
                      <a:endParaRPr lang="en-US" sz="1050" dirty="0">
                        <a:solidFill>
                          <a:sysClr val="windowText" lastClr="000000"/>
                        </a:solidFill>
                        <a:latin typeface="Bahnschrift Light SemiCondensed" panose="020B0502040204020203" pitchFamily="34" charset="0"/>
                      </a:endParaRPr>
                    </a:p>
                  </p:txBody>
                </p:sp>
              </mc:Choice>
              <mc:Fallback xmlns="">
                <p:sp>
                  <p:nvSpPr>
                    <p:cNvPr id="67" name="Rectangle 66">
                      <a:extLst>
                        <a:ext uri="{FF2B5EF4-FFF2-40B4-BE49-F238E27FC236}">
                          <a16:creationId xmlns:a16="http://schemas.microsoft.com/office/drawing/2014/main" id="{B14D45F7-C8B9-19E0-D447-4CDE58D5C805}"/>
                        </a:ext>
                      </a:extLst>
                    </p:cNvPr>
                    <p:cNvSpPr>
                      <a:spLocks noRot="1" noChangeAspect="1" noMove="1" noResize="1" noEditPoints="1" noAdjustHandles="1" noChangeArrowheads="1" noChangeShapeType="1" noTextEdit="1"/>
                    </p:cNvSpPr>
                    <p:nvPr/>
                  </p:nvSpPr>
                  <p:spPr>
                    <a:xfrm>
                      <a:off x="2912893" y="2281865"/>
                      <a:ext cx="1025980" cy="644464"/>
                    </a:xfrm>
                    <a:prstGeom prst="rect">
                      <a:avLst/>
                    </a:prstGeom>
                    <a:blipFill>
                      <a:blip r:embed="rId12"/>
                      <a:stretch>
                        <a:fillRect/>
                      </a:stretch>
                    </a:blipFill>
                    <a:ln>
                      <a:solidFill>
                        <a:srgbClr val="000099"/>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265B33C-4B3A-1C30-4565-061319EB0423}"/>
                        </a:ext>
                      </a:extLst>
                    </p:cNvPr>
                    <p:cNvSpPr txBox="1"/>
                    <p:nvPr/>
                  </p:nvSpPr>
                  <p:spPr>
                    <a:xfrm>
                      <a:off x="1651479" y="1076392"/>
                      <a:ext cx="411211" cy="276999"/>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𝑄</m:t>
                            </m:r>
                          </m:oMath>
                        </m:oMathPara>
                      </a14:m>
                      <a:endParaRPr lang="vi-VN" sz="1200" dirty="0"/>
                    </a:p>
                  </p:txBody>
                </p:sp>
              </mc:Choice>
              <mc:Fallback xmlns="">
                <p:sp>
                  <p:nvSpPr>
                    <p:cNvPr id="68" name="TextBox 67">
                      <a:extLst>
                        <a:ext uri="{FF2B5EF4-FFF2-40B4-BE49-F238E27FC236}">
                          <a16:creationId xmlns:a16="http://schemas.microsoft.com/office/drawing/2014/main" id="{6265B33C-4B3A-1C30-4565-061319EB0423}"/>
                        </a:ext>
                      </a:extLst>
                    </p:cNvPr>
                    <p:cNvSpPr txBox="1">
                      <a:spLocks noRot="1" noChangeAspect="1" noMove="1" noResize="1" noEditPoints="1" noAdjustHandles="1" noChangeArrowheads="1" noChangeShapeType="1" noTextEdit="1"/>
                    </p:cNvSpPr>
                    <p:nvPr/>
                  </p:nvSpPr>
                  <p:spPr>
                    <a:xfrm>
                      <a:off x="1651479" y="1076392"/>
                      <a:ext cx="411211" cy="276999"/>
                    </a:xfrm>
                    <a:prstGeom prst="rect">
                      <a:avLst/>
                    </a:prstGeom>
                    <a:blipFill>
                      <a:blip r:embed="rId13"/>
                      <a:stretch>
                        <a:fillRect b="-2174"/>
                      </a:stretch>
                    </a:blipFill>
                  </p:spPr>
                  <p:txBody>
                    <a:bodyPr/>
                    <a:lstStyle/>
                    <a:p>
                      <a:r>
                        <a:rPr lang="vi-VN">
                          <a:noFill/>
                        </a:rPr>
                        <a:t> </a:t>
                      </a:r>
                    </a:p>
                  </p:txBody>
                </p:sp>
              </mc:Fallback>
            </mc:AlternateContent>
            <p:cxnSp>
              <p:nvCxnSpPr>
                <p:cNvPr id="69" name="Straight Arrow Connector 68">
                  <a:extLst>
                    <a:ext uri="{FF2B5EF4-FFF2-40B4-BE49-F238E27FC236}">
                      <a16:creationId xmlns:a16="http://schemas.microsoft.com/office/drawing/2014/main" id="{F02E1B01-3503-46D0-38AC-9E12CA973EDB}"/>
                    </a:ext>
                  </a:extLst>
                </p:cNvPr>
                <p:cNvCxnSpPr>
                  <a:cxnSpLocks/>
                  <a:stCxn id="66" idx="3"/>
                  <a:endCxn id="67" idx="1"/>
                </p:cNvCxnSpPr>
                <p:nvPr/>
              </p:nvCxnSpPr>
              <p:spPr>
                <a:xfrm flipV="1">
                  <a:off x="2500760" y="2604097"/>
                  <a:ext cx="412133" cy="85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BBE2BD5-C0CE-3D56-78E2-F696E5B5C02D}"/>
                        </a:ext>
                      </a:extLst>
                    </p:cNvPr>
                    <p:cNvSpPr txBox="1"/>
                    <p:nvPr/>
                  </p:nvSpPr>
                  <p:spPr>
                    <a:xfrm>
                      <a:off x="2477903" y="2358734"/>
                      <a:ext cx="430459" cy="2462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𝑢</m:t>
                            </m:r>
                          </m:oMath>
                        </m:oMathPara>
                      </a14:m>
                      <a:endParaRPr lang="vi-VN" sz="1000" dirty="0"/>
                    </a:p>
                  </p:txBody>
                </p:sp>
              </mc:Choice>
              <mc:Fallback xmlns="">
                <p:sp>
                  <p:nvSpPr>
                    <p:cNvPr id="70" name="TextBox 69">
                      <a:extLst>
                        <a:ext uri="{FF2B5EF4-FFF2-40B4-BE49-F238E27FC236}">
                          <a16:creationId xmlns:a16="http://schemas.microsoft.com/office/drawing/2014/main" id="{CBBE2BD5-C0CE-3D56-78E2-F696E5B5C02D}"/>
                        </a:ext>
                      </a:extLst>
                    </p:cNvPr>
                    <p:cNvSpPr txBox="1">
                      <a:spLocks noRot="1" noChangeAspect="1" noMove="1" noResize="1" noEditPoints="1" noAdjustHandles="1" noChangeArrowheads="1" noChangeShapeType="1" noTextEdit="1"/>
                    </p:cNvSpPr>
                    <p:nvPr/>
                  </p:nvSpPr>
                  <p:spPr>
                    <a:xfrm>
                      <a:off x="2477903" y="2358734"/>
                      <a:ext cx="430459" cy="246221"/>
                    </a:xfrm>
                    <a:prstGeom prst="rect">
                      <a:avLst/>
                    </a:prstGeom>
                    <a:blipFill>
                      <a:blip r:embed="rId14"/>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7FA97F4-17F9-D19C-E2C9-0FD01ED43ABA}"/>
                        </a:ext>
                      </a:extLst>
                    </p:cNvPr>
                    <p:cNvSpPr txBox="1"/>
                    <p:nvPr/>
                  </p:nvSpPr>
                  <p:spPr>
                    <a:xfrm>
                      <a:off x="3893456" y="2371730"/>
                      <a:ext cx="358417" cy="246221"/>
                    </a:xfrm>
                    <a:prstGeom prst="rect">
                      <a:avLst/>
                    </a:prstGeom>
                    <a:noFill/>
                  </p:spPr>
                  <p:txBody>
                    <a:bodyPr wrap="square" rtlCol="0">
                      <a:spAutoFit/>
                    </a:bodyPr>
                    <a:lstStyle>
                      <a:defPPr>
                        <a:defRPr lang="en-US"/>
                      </a:defPPr>
                      <a:lvl1pPr algn="ctr">
                        <a:defRPr sz="10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ru-RU" dirty="0">
                                <a:latin typeface="Cambria Math" panose="02040503050406030204" pitchFamily="18" charset="0"/>
                              </a:rPr>
                              <m:t>𝑥</m:t>
                            </m:r>
                          </m:oMath>
                        </m:oMathPara>
                      </a14:m>
                      <a:endParaRPr lang="vi-VN" dirty="0"/>
                    </a:p>
                  </p:txBody>
                </p:sp>
              </mc:Choice>
              <mc:Fallback xmlns="">
                <p:sp>
                  <p:nvSpPr>
                    <p:cNvPr id="71" name="TextBox 70">
                      <a:extLst>
                        <a:ext uri="{FF2B5EF4-FFF2-40B4-BE49-F238E27FC236}">
                          <a16:creationId xmlns:a16="http://schemas.microsoft.com/office/drawing/2014/main" id="{27FA97F4-17F9-D19C-E2C9-0FD01ED43ABA}"/>
                        </a:ext>
                      </a:extLst>
                    </p:cNvPr>
                    <p:cNvSpPr txBox="1">
                      <a:spLocks noRot="1" noChangeAspect="1" noMove="1" noResize="1" noEditPoints="1" noAdjustHandles="1" noChangeArrowheads="1" noChangeShapeType="1" noTextEdit="1"/>
                    </p:cNvSpPr>
                    <p:nvPr/>
                  </p:nvSpPr>
                  <p:spPr>
                    <a:xfrm>
                      <a:off x="3893456" y="2371730"/>
                      <a:ext cx="358417" cy="246221"/>
                    </a:xfrm>
                    <a:prstGeom prst="rect">
                      <a:avLst/>
                    </a:prstGeom>
                    <a:blipFill>
                      <a:blip r:embed="rId9"/>
                      <a:stretch>
                        <a:fillRect/>
                      </a:stretch>
                    </a:blipFill>
                  </p:spPr>
                  <p:txBody>
                    <a:bodyPr/>
                    <a:lstStyle/>
                    <a:p>
                      <a:r>
                        <a:rPr lang="vi-VN">
                          <a:noFill/>
                        </a:rPr>
                        <a:t> </a:t>
                      </a:r>
                    </a:p>
                  </p:txBody>
                </p:sp>
              </mc:Fallback>
            </mc:AlternateContent>
            <p:cxnSp>
              <p:nvCxnSpPr>
                <p:cNvPr id="72" name="Straight Connector 71">
                  <a:extLst>
                    <a:ext uri="{FF2B5EF4-FFF2-40B4-BE49-F238E27FC236}">
                      <a16:creationId xmlns:a16="http://schemas.microsoft.com/office/drawing/2014/main" id="{24CA359B-8985-1D3C-3315-35C3600EBCA6}"/>
                    </a:ext>
                  </a:extLst>
                </p:cNvPr>
                <p:cNvCxnSpPr>
                  <a:cxnSpLocks/>
                </p:cNvCxnSpPr>
                <p:nvPr/>
              </p:nvCxnSpPr>
              <p:spPr>
                <a:xfrm>
                  <a:off x="1633653" y="1612833"/>
                  <a:ext cx="529961" cy="0"/>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2E0BA603-39EB-6479-2FC7-8463C75DB570}"/>
                    </a:ext>
                  </a:extLst>
                </p:cNvPr>
                <p:cNvCxnSpPr>
                  <a:cxnSpLocks/>
                </p:cNvCxnSpPr>
                <p:nvPr/>
              </p:nvCxnSpPr>
              <p:spPr>
                <a:xfrm>
                  <a:off x="1633653" y="1363368"/>
                  <a:ext cx="529961" cy="0"/>
                </a:xfrm>
                <a:prstGeom prst="straightConnector1">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Connector: Elbow 73">
                  <a:extLst>
                    <a:ext uri="{FF2B5EF4-FFF2-40B4-BE49-F238E27FC236}">
                      <a16:creationId xmlns:a16="http://schemas.microsoft.com/office/drawing/2014/main" id="{6761BABE-6AC4-D11C-001F-1BD7D23ACA6F}"/>
                    </a:ext>
                  </a:extLst>
                </p:cNvPr>
                <p:cNvCxnSpPr>
                  <a:cxnSpLocks/>
                  <a:stCxn id="67" idx="3"/>
                  <a:endCxn id="66" idx="1"/>
                </p:cNvCxnSpPr>
                <p:nvPr/>
              </p:nvCxnSpPr>
              <p:spPr>
                <a:xfrm flipH="1">
                  <a:off x="603025" y="2604097"/>
                  <a:ext cx="3335848" cy="858"/>
                </a:xfrm>
                <a:prstGeom prst="bentConnector5">
                  <a:avLst>
                    <a:gd name="adj1" fmla="val -6853"/>
                    <a:gd name="adj2" fmla="val 74125408"/>
                    <a:gd name="adj3" fmla="val 106853"/>
                  </a:avLst>
                </a:prstGeom>
                <a:ln w="127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99" name="Oval 98">
                <a:extLst>
                  <a:ext uri="{FF2B5EF4-FFF2-40B4-BE49-F238E27FC236}">
                    <a16:creationId xmlns:a16="http://schemas.microsoft.com/office/drawing/2014/main" id="{6F4C155E-AC91-AA58-03D0-714E7A749031}"/>
                  </a:ext>
                </a:extLst>
              </p:cNvPr>
              <p:cNvSpPr/>
              <p:nvPr/>
            </p:nvSpPr>
            <p:spPr>
              <a:xfrm>
                <a:off x="5771611" y="4402126"/>
                <a:ext cx="18000" cy="18000"/>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grpSp>
        <p:sp>
          <p:nvSpPr>
            <p:cNvPr id="104" name="TextBox 103">
              <a:extLst>
                <a:ext uri="{FF2B5EF4-FFF2-40B4-BE49-F238E27FC236}">
                  <a16:creationId xmlns:a16="http://schemas.microsoft.com/office/drawing/2014/main" id="{6F55EA9F-4C24-8106-53CA-E217F65EEAAD}"/>
                </a:ext>
              </a:extLst>
            </p:cNvPr>
            <p:cNvSpPr txBox="1"/>
            <p:nvPr/>
          </p:nvSpPr>
          <p:spPr>
            <a:xfrm>
              <a:off x="4903820" y="2387084"/>
              <a:ext cx="1520190" cy="646331"/>
            </a:xfrm>
            <a:prstGeom prst="rect">
              <a:avLst/>
            </a:prstGeom>
            <a:noFill/>
          </p:spPr>
          <p:txBody>
            <a:bodyPr wrap="square">
              <a:spAutoFit/>
            </a:bodyPr>
            <a:lstStyle/>
            <a:p>
              <a:r>
                <a:rPr lang="ru-RU" b="1" dirty="0"/>
                <a:t>Адаптивный регулятор</a:t>
              </a:r>
              <a:endParaRPr lang="vi-VN" b="1" dirty="0"/>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D11CBE4-21F7-4A75-923A-01244DADE3CC}"/>
                  </a:ext>
                </a:extLst>
              </p:cNvPr>
              <p:cNvSpPr txBox="1"/>
              <p:nvPr/>
            </p:nvSpPr>
            <p:spPr>
              <a:xfrm>
                <a:off x="5081526" y="845618"/>
                <a:ext cx="3610882" cy="729943"/>
              </a:xfrm>
              <a:prstGeom prst="rect">
                <a:avLst/>
              </a:prstGeom>
              <a:noFill/>
            </p:spPr>
            <p:txBody>
              <a:bodyPr wrap="square" rtlCol="0">
                <a:spAutoFit/>
              </a:bodyPr>
              <a:lstStyle/>
              <a:p>
                <a:r>
                  <a:rPr lang="ru-RU" dirty="0">
                    <a:solidFill>
                      <a:schemeClr val="bg1"/>
                    </a:solidFill>
                    <a:ea typeface="Microsoft YaHei" panose="020B0503020204020204" pitchFamily="34" charset="-122"/>
                  </a:rPr>
                  <a:t>Цель:</a:t>
                </a:r>
                <a:r>
                  <a:rPr lang="vi-VN" dirty="0">
                    <a:solidFill>
                      <a:schemeClr val="bg1"/>
                    </a:solidFill>
                    <a:ea typeface="Microsoft YaHei" panose="020B0503020204020204" pitchFamily="34" charset="-122"/>
                  </a:rPr>
                  <a:t> </a:t>
                </a:r>
              </a:p>
              <a:p>
                <a:r>
                  <a:rPr lang="vi-VN"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lang="vi-VN" b="0" i="1" smtClean="0">
                        <a:solidFill>
                          <a:schemeClr val="bg1"/>
                        </a:solidFill>
                        <a:latin typeface="Cambria Math" panose="02040503050406030204" pitchFamily="18" charset="0"/>
                      </a:rPr>
                      <m:t>      </m:t>
                    </m:r>
                    <m:func>
                      <m:funcPr>
                        <m:ctrlPr>
                          <a:rPr lang="vi-VN" i="1" smtClean="0">
                            <a:solidFill>
                              <a:schemeClr val="bg1"/>
                            </a:solidFill>
                            <a:latin typeface="Cambria Math" panose="02040503050406030204" pitchFamily="18" charset="0"/>
                          </a:rPr>
                        </m:ctrlPr>
                      </m:funcPr>
                      <m:fName>
                        <m:r>
                          <a:rPr lang="vi-VN" b="0" i="1" smtClean="0">
                            <a:solidFill>
                              <a:schemeClr val="bg1"/>
                            </a:solidFill>
                            <a:latin typeface="Cambria Math" panose="02040503050406030204" pitchFamily="18" charset="0"/>
                          </a:rPr>
                          <m:t>               </m:t>
                        </m:r>
                        <m:limLow>
                          <m:limLowPr>
                            <m:ctrlPr>
                              <a:rPr lang="vi-VN" i="1" smtClean="0">
                                <a:solidFill>
                                  <a:schemeClr val="bg1"/>
                                </a:solidFill>
                                <a:latin typeface="Cambria Math" panose="02040503050406030204" pitchFamily="18" charset="0"/>
                              </a:rPr>
                            </m:ctrlPr>
                          </m:limLowPr>
                          <m:e>
                            <m:r>
                              <m:rPr>
                                <m:sty m:val="p"/>
                              </m:rPr>
                              <a:rPr lang="vi-VN" i="0" smtClean="0">
                                <a:solidFill>
                                  <a:schemeClr val="bg1"/>
                                </a:solidFill>
                                <a:latin typeface="Cambria Math" panose="02040503050406030204" pitchFamily="18" charset="0"/>
                              </a:rPr>
                              <m:t>lim</m:t>
                            </m:r>
                          </m:e>
                          <m:lim>
                            <m:r>
                              <m:rPr>
                                <m:sty m:val="p"/>
                              </m:rPr>
                              <a:rPr lang="vi-VN" i="1">
                                <a:solidFill>
                                  <a:schemeClr val="bg1"/>
                                </a:solidFill>
                                <a:latin typeface="Cambria Math" panose="02040503050406030204" pitchFamily="18" charset="0"/>
                              </a:rPr>
                              <m:t>t</m:t>
                            </m:r>
                            <m:r>
                              <a:rPr lang="vi-VN" i="1" smtClean="0">
                                <a:solidFill>
                                  <a:schemeClr val="bg1"/>
                                </a:solidFill>
                                <a:latin typeface="Cambria Math" panose="02040503050406030204" pitchFamily="18" charset="0"/>
                                <a:ea typeface="Cambria Math" panose="02040503050406030204" pitchFamily="18" charset="0"/>
                              </a:rPr>
                              <m:t>→∞</m:t>
                            </m:r>
                          </m:lim>
                        </m:limLow>
                      </m:fName>
                      <m:e>
                        <m:d>
                          <m:dPr>
                            <m:begChr m:val="|"/>
                            <m:endChr m:val="|"/>
                            <m:ctrlPr>
                              <a:rPr lang="vi-VN" i="1" smtClean="0">
                                <a:solidFill>
                                  <a:schemeClr val="bg1"/>
                                </a:solidFill>
                                <a:latin typeface="Cambria Math" panose="02040503050406030204" pitchFamily="18" charset="0"/>
                              </a:rPr>
                            </m:ctrlPr>
                          </m:dPr>
                          <m:e>
                            <m:r>
                              <m:rPr>
                                <m:sty m:val="p"/>
                              </m:rPr>
                              <a:rPr lang="vi-VN" i="1">
                                <a:solidFill>
                                  <a:schemeClr val="bg1"/>
                                </a:solidFill>
                                <a:latin typeface="Cambria Math" panose="02040503050406030204" pitchFamily="18" charset="0"/>
                              </a:rPr>
                              <m:t>x</m:t>
                            </m:r>
                            <m:d>
                              <m:dPr>
                                <m:ctrlPr>
                                  <a:rPr lang="vi-VN" b="0" i="1" smtClean="0">
                                    <a:solidFill>
                                      <a:schemeClr val="bg1"/>
                                    </a:solidFill>
                                    <a:latin typeface="Cambria Math" panose="02040503050406030204" pitchFamily="18" charset="0"/>
                                  </a:rPr>
                                </m:ctrlPr>
                              </m:dPr>
                              <m:e>
                                <m:r>
                                  <m:rPr>
                                    <m:sty m:val="p"/>
                                  </m:rPr>
                                  <a:rPr lang="vi-VN" i="1">
                                    <a:solidFill>
                                      <a:schemeClr val="bg1"/>
                                    </a:solidFill>
                                    <a:latin typeface="Cambria Math" panose="02040503050406030204" pitchFamily="18" charset="0"/>
                                  </a:rPr>
                                  <m:t>t</m:t>
                                </m:r>
                              </m:e>
                            </m:d>
                          </m:e>
                        </m:d>
                        <m:r>
                          <a:rPr lang="vi-VN" b="0" i="1" smtClean="0">
                            <a:solidFill>
                              <a:schemeClr val="bg1"/>
                            </a:solidFill>
                            <a:latin typeface="Cambria Math" panose="02040503050406030204" pitchFamily="18" charset="0"/>
                          </a:rPr>
                          <m:t>=</m:t>
                        </m:r>
                        <m:r>
                          <a:rPr lang="vi-VN" i="1">
                            <a:solidFill>
                              <a:schemeClr val="bg1"/>
                            </a:solidFill>
                            <a:latin typeface="Cambria Math" panose="02040503050406030204" pitchFamily="18" charset="0"/>
                          </a:rPr>
                          <m:t>0</m:t>
                        </m:r>
                      </m:e>
                    </m:func>
                  </m:oMath>
                </a14:m>
                <a:r>
                  <a:rPr lang="vi-VN" dirty="0">
                    <a:solidFill>
                      <a:schemeClr val="bg1"/>
                    </a:solidFill>
                  </a:rPr>
                  <a:t>  </a:t>
                </a:r>
              </a:p>
            </p:txBody>
          </p:sp>
        </mc:Choice>
        <mc:Fallback xmlns="">
          <p:sp>
            <p:nvSpPr>
              <p:cNvPr id="108" name="TextBox 107">
                <a:extLst>
                  <a:ext uri="{FF2B5EF4-FFF2-40B4-BE49-F238E27FC236}">
                    <a16:creationId xmlns:a16="http://schemas.microsoft.com/office/drawing/2014/main" id="{1D11CBE4-21F7-4A75-923A-01244DADE3CC}"/>
                  </a:ext>
                </a:extLst>
              </p:cNvPr>
              <p:cNvSpPr txBox="1">
                <a:spLocks noRot="1" noChangeAspect="1" noMove="1" noResize="1" noEditPoints="1" noAdjustHandles="1" noChangeArrowheads="1" noChangeShapeType="1" noTextEdit="1"/>
              </p:cNvSpPr>
              <p:nvPr/>
            </p:nvSpPr>
            <p:spPr>
              <a:xfrm>
                <a:off x="5081526" y="845618"/>
                <a:ext cx="3610882" cy="729943"/>
              </a:xfrm>
              <a:prstGeom prst="rect">
                <a:avLst/>
              </a:prstGeom>
              <a:blipFill>
                <a:blip r:embed="rId15"/>
                <a:stretch>
                  <a:fillRect l="-1520" t="-5042" b="-84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88EB0712-071C-E998-4022-168DC0144DE0}"/>
                  </a:ext>
                </a:extLst>
              </p:cNvPr>
              <p:cNvSpPr txBox="1"/>
              <p:nvPr/>
            </p:nvSpPr>
            <p:spPr>
              <a:xfrm>
                <a:off x="162636" y="3692683"/>
                <a:ext cx="4673289" cy="1050929"/>
              </a:xfrm>
              <a:prstGeom prst="rect">
                <a:avLst/>
              </a:prstGeom>
              <a:noFill/>
            </p:spPr>
            <p:txBody>
              <a:bodyPr wrap="square" rtlCol="0">
                <a:spAutoFit/>
              </a:bodyPr>
              <a:lstStyle/>
              <a:p>
                <a:r>
                  <a:rPr lang="ru-RU" dirty="0">
                    <a:solidFill>
                      <a:schemeClr val="bg1"/>
                    </a:solidFill>
                    <a:ea typeface="Microsoft YaHei" panose="020B0503020204020204" pitchFamily="34" charset="-122"/>
                  </a:rPr>
                  <a:t>Цель:</a:t>
                </a:r>
              </a:p>
              <a:p>
                <a:pPr algn="ctr"/>
                <a:r>
                  <a:rPr lang="ru-RU" sz="1400" dirty="0">
                    <a:solidFill>
                      <a:schemeClr val="bg1"/>
                    </a:solidFill>
                    <a:latin typeface="Microsoft YaHei" panose="020B0503020204020204" pitchFamily="34" charset="-122"/>
                    <a:ea typeface="Microsoft YaHei" panose="020B0503020204020204" pitchFamily="34" charset="-122"/>
                  </a:rPr>
                  <a:t>Минимизация</a:t>
                </a:r>
              </a:p>
              <a:p>
                <a:pPr/>
                <a14:m>
                  <m:oMathPara xmlns:m="http://schemas.openxmlformats.org/officeDocument/2006/math">
                    <m:oMathParaPr>
                      <m:jc m:val="center"/>
                    </m:oMathParaPr>
                    <m:oMath xmlns:m="http://schemas.openxmlformats.org/officeDocument/2006/math">
                      <m:r>
                        <a:rPr lang="en-US" sz="1400" i="1">
                          <a:solidFill>
                            <a:schemeClr val="bg1"/>
                          </a:solidFill>
                          <a:latin typeface="Cambria Math" panose="02040503050406030204" pitchFamily="18" charset="0"/>
                        </a:rPr>
                        <m:t>𝐽</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𝑥</m:t>
                          </m:r>
                        </m:e>
                      </m:d>
                      <m:r>
                        <a:rPr lang="en-US" sz="1400" i="1">
                          <a:solidFill>
                            <a:schemeClr val="bg1"/>
                          </a:solidFill>
                          <a:latin typeface="Cambria Math" panose="02040503050406030204" pitchFamily="18" charset="0"/>
                        </a:rPr>
                        <m:t>= </m:t>
                      </m:r>
                      <m:nary>
                        <m:naryPr>
                          <m:ctrlPr>
                            <a:rPr lang="en-US" sz="1400" i="1">
                              <a:solidFill>
                                <a:schemeClr val="bg1"/>
                              </a:solidFill>
                              <a:latin typeface="Cambria Math" panose="02040503050406030204" pitchFamily="18" charset="0"/>
                            </a:rPr>
                          </m:ctrlPr>
                        </m:naryPr>
                        <m:sub>
                          <m:r>
                            <m:rPr>
                              <m:brk m:alnAt="23"/>
                            </m:rPr>
                            <a:rPr lang="en-US" sz="1400" i="1">
                              <a:solidFill>
                                <a:schemeClr val="bg1"/>
                              </a:solidFill>
                              <a:latin typeface="Cambria Math" panose="02040503050406030204" pitchFamily="18" charset="0"/>
                            </a:rPr>
                            <m:t>0</m:t>
                          </m:r>
                        </m:sub>
                        <m:sup>
                          <m:r>
                            <a:rPr lang="en-US" sz="1400" i="1">
                              <a:solidFill>
                                <a:schemeClr val="bg1"/>
                              </a:solidFill>
                              <a:latin typeface="Cambria Math" panose="02040503050406030204" pitchFamily="18" charset="0"/>
                            </a:rPr>
                            <m:t>∞</m:t>
                          </m:r>
                        </m:sup>
                        <m:e>
                          <m:d>
                            <m:dPr>
                              <m:ctrlPr>
                                <a:rPr lang="en-US" sz="1400" i="1">
                                  <a:solidFill>
                                    <a:schemeClr val="bg1"/>
                                  </a:solidFill>
                                  <a:latin typeface="Cambria Math" panose="02040503050406030204" pitchFamily="18" charset="0"/>
                                </a:rPr>
                              </m:ctrlPr>
                            </m:dPr>
                            <m:e>
                              <m:sSup>
                                <m:sSupPr>
                                  <m:ctrlPr>
                                    <a:rPr lang="en-US"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𝑥</m:t>
                                  </m:r>
                                </m:e>
                                <m:sup>
                                  <m:r>
                                    <a:rPr lang="en-US" sz="1400" i="1">
                                      <a:solidFill>
                                        <a:schemeClr val="bg1"/>
                                      </a:solidFill>
                                      <a:latin typeface="Cambria Math" panose="02040503050406030204" pitchFamily="18" charset="0"/>
                                    </a:rPr>
                                    <m:t>𝑇</m:t>
                                  </m:r>
                                </m:sup>
                              </m:sSup>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𝑡</m:t>
                                  </m:r>
                                </m:e>
                              </m:d>
                              <m:r>
                                <a:rPr lang="en-US" sz="1400" i="1">
                                  <a:solidFill>
                                    <a:schemeClr val="bg1"/>
                                  </a:solidFill>
                                  <a:latin typeface="Cambria Math" panose="02040503050406030204" pitchFamily="18" charset="0"/>
                                </a:rPr>
                                <m:t>𝑄𝑥</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𝑡</m:t>
                                  </m:r>
                                </m:e>
                              </m:d>
                              <m:r>
                                <a:rPr lang="en-US" sz="1400" i="1">
                                  <a:solidFill>
                                    <a:schemeClr val="bg1"/>
                                  </a:solidFill>
                                  <a:latin typeface="Cambria Math" panose="02040503050406030204" pitchFamily="18" charset="0"/>
                                </a:rPr>
                                <m:t>+</m:t>
                              </m:r>
                              <m:sSup>
                                <m:sSupPr>
                                  <m:ctrlPr>
                                    <a:rPr lang="en-US"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𝑢</m:t>
                                  </m:r>
                                </m:e>
                                <m:sup>
                                  <m:r>
                                    <a:rPr lang="en-US" sz="1400" i="1">
                                      <a:solidFill>
                                        <a:schemeClr val="bg1"/>
                                      </a:solidFill>
                                      <a:latin typeface="Cambria Math" panose="02040503050406030204" pitchFamily="18" charset="0"/>
                                    </a:rPr>
                                    <m:t>𝑇</m:t>
                                  </m:r>
                                </m:sup>
                              </m:sSup>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𝑡</m:t>
                                  </m:r>
                                </m:e>
                              </m:d>
                              <m:r>
                                <a:rPr lang="en-US" sz="1400" i="1">
                                  <a:solidFill>
                                    <a:schemeClr val="bg1"/>
                                  </a:solidFill>
                                  <a:latin typeface="Cambria Math" panose="02040503050406030204" pitchFamily="18" charset="0"/>
                                </a:rPr>
                                <m:t>𝑅𝑢</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𝑡</m:t>
                                  </m:r>
                                </m:e>
                              </m:d>
                            </m:e>
                          </m:d>
                          <m:r>
                            <a:rPr lang="en-US" sz="1400" i="1">
                              <a:solidFill>
                                <a:schemeClr val="bg1"/>
                              </a:solidFill>
                              <a:latin typeface="Cambria Math" panose="02040503050406030204" pitchFamily="18" charset="0"/>
                            </a:rPr>
                            <m:t>𝑑𝑡</m:t>
                          </m:r>
                          <m:r>
                            <a:rPr lang="en-US" sz="1400" i="1">
                              <a:solidFill>
                                <a:schemeClr val="bg1"/>
                              </a:solidFill>
                              <a:latin typeface="Cambria Math" panose="02040503050406030204" pitchFamily="18" charset="0"/>
                            </a:rPr>
                            <m:t> </m:t>
                          </m:r>
                        </m:e>
                      </m:nary>
                    </m:oMath>
                  </m:oMathPara>
                </a14:m>
                <a:endParaRPr lang="vi-VN" sz="1400" dirty="0">
                  <a:solidFill>
                    <a:schemeClr val="bg1"/>
                  </a:solidFill>
                </a:endParaRPr>
              </a:p>
            </p:txBody>
          </p:sp>
        </mc:Choice>
        <mc:Fallback xmlns="">
          <p:sp>
            <p:nvSpPr>
              <p:cNvPr id="111" name="TextBox 110">
                <a:extLst>
                  <a:ext uri="{FF2B5EF4-FFF2-40B4-BE49-F238E27FC236}">
                    <a16:creationId xmlns:a16="http://schemas.microsoft.com/office/drawing/2014/main" id="{88EB0712-071C-E998-4022-168DC0144DE0}"/>
                  </a:ext>
                </a:extLst>
              </p:cNvPr>
              <p:cNvSpPr txBox="1">
                <a:spLocks noRot="1" noChangeAspect="1" noMove="1" noResize="1" noEditPoints="1" noAdjustHandles="1" noChangeArrowheads="1" noChangeShapeType="1" noTextEdit="1"/>
              </p:cNvSpPr>
              <p:nvPr/>
            </p:nvSpPr>
            <p:spPr>
              <a:xfrm>
                <a:off x="162636" y="3692683"/>
                <a:ext cx="4673289" cy="1050929"/>
              </a:xfrm>
              <a:prstGeom prst="rect">
                <a:avLst/>
              </a:prstGeom>
              <a:blipFill>
                <a:blip r:embed="rId16"/>
                <a:stretch>
                  <a:fillRect l="-1175" t="-34302" b="-118605"/>
                </a:stretch>
              </a:blipFill>
            </p:spPr>
            <p:txBody>
              <a:bodyPr/>
              <a:lstStyle/>
              <a:p>
                <a:r>
                  <a:rPr lang="en-GB">
                    <a:noFill/>
                  </a:rPr>
                  <a:t> </a:t>
                </a:r>
              </a:p>
            </p:txBody>
          </p:sp>
        </mc:Fallback>
      </mc:AlternateContent>
      <p:pic>
        <p:nvPicPr>
          <p:cNvPr id="5" name="Рисунок 4"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F83CC79E-E2D0-2075-82F6-40D0B5C59287}"/>
              </a:ext>
            </a:extLst>
          </p:cNvPr>
          <p:cNvPicPr>
            <a:picLocks noChangeAspect="1"/>
          </p:cNvPicPr>
          <p:nvPr/>
        </p:nvPicPr>
        <p:blipFill>
          <a:blip r:embed="rId17"/>
          <a:stretch>
            <a:fillRect/>
          </a:stretch>
        </p:blipFill>
        <p:spPr>
          <a:xfrm>
            <a:off x="7683289" y="0"/>
            <a:ext cx="1369756" cy="540000"/>
          </a:xfrm>
          <a:prstGeom prst="rect">
            <a:avLst/>
          </a:prstGeom>
        </p:spPr>
      </p:pic>
    </p:spTree>
    <p:extLst>
      <p:ext uri="{BB962C8B-B14F-4D97-AF65-F5344CB8AC3E}">
        <p14:creationId xmlns:p14="http://schemas.microsoft.com/office/powerpoint/2010/main" val="496137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a:xfrm>
            <a:off x="137705" y="189094"/>
            <a:ext cx="6875673" cy="421024"/>
          </a:xfrm>
        </p:spPr>
        <p:txBody>
          <a:bodyPr>
            <a:normAutofit fontScale="90000"/>
          </a:bodyPr>
          <a:lstStyle/>
          <a:p>
            <a:r>
              <a:rPr lang="ru-RU" sz="2800" dirty="0"/>
              <a:t>Обучение с интегральным подкреплением</a:t>
            </a:r>
            <a:r>
              <a:rPr lang="en-US" sz="2800" dirty="0"/>
              <a:t> (IRL)</a:t>
            </a:r>
            <a:endParaRPr lang="ru-RU" sz="2800" dirty="0"/>
          </a:p>
        </p:txBody>
      </p:sp>
      <mc:AlternateContent xmlns:mc="http://schemas.openxmlformats.org/markup-compatibility/2006" xmlns:a14="http://schemas.microsoft.com/office/drawing/2010/main">
        <mc:Choice Requires="a14">
          <p:sp>
            <p:nvSpPr>
              <p:cNvPr id="2" name="Прямоугольник: скругленные углы 1">
                <a:extLst>
                  <a:ext uri="{FF2B5EF4-FFF2-40B4-BE49-F238E27FC236}">
                    <a16:creationId xmlns:a16="http://schemas.microsoft.com/office/drawing/2014/main" id="{DCDEA1D1-668E-80E6-7FFC-E1A023FA3A2E}"/>
                  </a:ext>
                </a:extLst>
              </p:cNvPr>
              <p:cNvSpPr/>
              <p:nvPr/>
            </p:nvSpPr>
            <p:spPr>
              <a:xfrm>
                <a:off x="70465" y="1076246"/>
                <a:ext cx="4641991" cy="3314940"/>
              </a:xfrm>
              <a:prstGeom prst="roundRect">
                <a:avLst>
                  <a:gd name="adj" fmla="val 6957"/>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Функци</a:t>
                </a:r>
                <a:r>
                  <a:rPr kumimoji="0" lang="ru-RU" sz="1300" b="1" i="0" u="none" strike="noStrike" kern="1200" cap="none" spc="0" normalizeH="0" baseline="0" noProof="0" dirty="0">
                    <a:ln>
                      <a:noFill/>
                    </a:ln>
                    <a:solidFill>
                      <a:srgbClr val="FF0000"/>
                    </a:solidFill>
                    <a:effectLst/>
                    <a:uLnTx/>
                    <a:uFillTx/>
                    <a:latin typeface="Calibri"/>
                    <a:ea typeface="Microsoft YaHei" panose="020B0503020204020204" pitchFamily="34" charset="-122"/>
                    <a:cs typeface="+mn-cs"/>
                  </a:rPr>
                  <a:t>я</a:t>
                </a:r>
                <a:r>
                  <a:rPr kumimoji="0" lang="ru-RU"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 ценности: </a:t>
                </a:r>
                <a:endParaRPr kumimoji="0" lang="en-US"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u-RU" sz="1300" b="0"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𝑉</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e>
                      </m:d>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 </m:t>
                      </m:r>
                      <m:nary>
                        <m:nary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naryPr>
                        <m:sub>
                          <m:r>
                            <m:rPr>
                              <m:brk m:alnAt="23"/>
                            </m:r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sub>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sup>
                        <m:e>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sSup>
                                <m:s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sSup>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e>
                              </m:d>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𝑄𝑥</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e>
                              </m:d>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sSup>
                                <m:s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𝑢</m:t>
                                  </m:r>
                                </m:e>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sSup>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e>
                              </m:d>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𝑅𝑢</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e>
                              </m:d>
                            </m:e>
                          </m:d>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𝑑𝑡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 </m:t>
                          </m:r>
                        </m:e>
                      </m:nary>
                    </m:oMath>
                  </m:oMathPara>
                </a14:m>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IRL </a:t>
                </a:r>
                <a:r>
                  <a:rPr kumimoji="0" lang="ru-RU"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Уравнение Беллмана:</a:t>
                </a:r>
                <a:endParaRPr kumimoji="0" lang="en-US"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𝑉</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e>
                          </m:d>
                        </m:e>
                      </m:d>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nary>
                        <m:nary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naryPr>
                        <m:sub>
                          <m:r>
                            <m:rPr>
                              <m:brk m:alnAt="23"/>
                            </m:r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sub>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e>
                          <m:d>
                            <m:d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dPr>
                            <m:e>
                              <m:sSup>
                                <m:sSup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sSupPr>
                                <m:e>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𝑥</m:t>
                                  </m:r>
                                </m:e>
                                <m:sup>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𝑇</m:t>
                                  </m:r>
                                </m:sup>
                              </m:s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𝑄</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sSup>
                                    <m:s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𝐾</m:t>
                                      </m:r>
                                    </m:e>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s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𝑅𝐾</m:t>
                                  </m:r>
                                </m:e>
                              </m:d>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e>
                          </m:d>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𝑑</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𝑉</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e>
                              </m:d>
                            </m:e>
                          </m:d>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 </m:t>
                          </m:r>
                        </m:e>
                      </m:nary>
                    </m:oMath>
                  </m:oMathPara>
                </a14:m>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Интегральное армирование (</a:t>
                </a:r>
                <a:r>
                  <a:rPr kumimoji="0" lang="en-US" sz="1300" b="1" i="0" u="none" strike="noStrike" kern="1200" cap="none" spc="0" normalizeH="0" baseline="0" noProof="0" dirty="0">
                    <a:ln>
                      <a:noFill/>
                    </a:ln>
                    <a:solidFill>
                      <a:srgbClr val="FF0000"/>
                    </a:solidFill>
                    <a:effectLst/>
                    <a:uLnTx/>
                    <a:uFillTx/>
                    <a:latin typeface="Calibri"/>
                    <a:ea typeface="Microsoft YaHei" panose="020B0503020204020204" pitchFamily="34" charset="-122"/>
                    <a:cs typeface="+mn-cs"/>
                  </a:rPr>
                  <a:t>&lt;- ??????</a:t>
                </a:r>
                <a:r>
                  <a:rPr kumimoji="0" lang="en-US"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a:t>
                </a:r>
                <a:r>
                  <a:rPr kumimoji="0" lang="ru-RU"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a:t>
                </a:r>
                <a:endParaRPr kumimoji="0" lang="en-US"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ru-RU" sz="1300" b="0"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𝜌</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e>
                      </m:d>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 </m:t>
                      </m:r>
                      <m:nary>
                        <m:nary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naryPr>
                        <m:sub>
                          <m:r>
                            <m:rPr>
                              <m:brk m:alnAt="23"/>
                            </m:r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sub>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e>
                          <m:d>
                            <m:d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dPr>
                            <m:e>
                              <m:sSup>
                                <m:sSup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sSupPr>
                                <m:e>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𝑥</m:t>
                                  </m:r>
                                </m:e>
                                <m:sup>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𝑇</m:t>
                                  </m:r>
                                </m:sup>
                              </m:s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d>
                                <m:d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d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𝑄</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sSup>
                                    <m:s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𝐾</m:t>
                                      </m:r>
                                    </m:e>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s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𝑅𝐾</m:t>
                                  </m:r>
                                </m:e>
                              </m:d>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e>
                          </m:d>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𝑑</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 </m:t>
                          </m:r>
                        </m:e>
                      </m:nary>
                    </m:oMath>
                  </m:oMathPara>
                </a14:m>
                <a:endParaRPr kumimoji="0" lang="vi-VN" sz="13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mc:Choice>
        <mc:Fallback xmlns="">
          <p:sp>
            <p:nvSpPr>
              <p:cNvPr id="2" name="Прямоугольник: скругленные углы 1">
                <a:extLst>
                  <a:ext uri="{FF2B5EF4-FFF2-40B4-BE49-F238E27FC236}">
                    <a16:creationId xmlns:a16="http://schemas.microsoft.com/office/drawing/2014/main" id="{DCDEA1D1-668E-80E6-7FFC-E1A023FA3A2E}"/>
                  </a:ext>
                </a:extLst>
              </p:cNvPr>
              <p:cNvSpPr>
                <a:spLocks noRot="1" noChangeAspect="1" noMove="1" noResize="1" noEditPoints="1" noAdjustHandles="1" noChangeArrowheads="1" noChangeShapeType="1" noTextEdit="1"/>
              </p:cNvSpPr>
              <p:nvPr/>
            </p:nvSpPr>
            <p:spPr>
              <a:xfrm>
                <a:off x="70465" y="1076246"/>
                <a:ext cx="4641991" cy="3314940"/>
              </a:xfrm>
              <a:prstGeom prst="roundRect">
                <a:avLst>
                  <a:gd name="adj" fmla="val 6957"/>
                </a:avLst>
              </a:prstGeom>
              <a:blipFill>
                <a:blip r:embed="rId4"/>
                <a:stretch>
                  <a:fillRect t="-7182" b="-30571"/>
                </a:stretch>
              </a:blipFill>
              <a:ln>
                <a:noFill/>
                <a:headEnd type="none" w="med" len="med"/>
                <a:tailEnd type="none" w="med" len="med"/>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скругленные углы 2">
                <a:extLst>
                  <a:ext uri="{FF2B5EF4-FFF2-40B4-BE49-F238E27FC236}">
                    <a16:creationId xmlns:a16="http://schemas.microsoft.com/office/drawing/2014/main" id="{B3C830B2-E7D8-4562-8DA0-A206FFEE9D3E}"/>
                  </a:ext>
                </a:extLst>
              </p:cNvPr>
              <p:cNvSpPr/>
              <p:nvPr/>
            </p:nvSpPr>
            <p:spPr>
              <a:xfrm>
                <a:off x="4783404" y="1076246"/>
                <a:ext cx="4191441" cy="1547283"/>
              </a:xfrm>
              <a:prstGeom prst="roundRect">
                <a:avLst>
                  <a:gd name="adj" fmla="val 12500"/>
                </a:avLst>
              </a:prstGeom>
              <a:solidFill>
                <a:schemeClr val="bg1"/>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Итерации по стратегии</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300" b="0"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Этап оценки стратегии</a:t>
                </a:r>
                <a:endParaRPr kumimoji="0" lang="ru-RU" sz="1300" b="0" i="1"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sub>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sSubSup>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𝑃</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𝑘</m:t>
                          </m:r>
                        </m:sub>
                      </m:sSub>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sub>
                      </m:sSub>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 </m:t>
                      </m:r>
                      <m:nary>
                        <m:nary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naryPr>
                        <m:sub>
                          <m:r>
                            <m:rPr>
                              <m:brk m:alnAt="23"/>
                            </m:r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sub>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e>
                          <m:d>
                            <m:d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dPr>
                            <m:e>
                              <m:sSubSup>
                                <m:sSub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SupPr>
                                <m:e>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sub>
                                <m:sup>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𝑇</m:t>
                                  </m:r>
                                </m:sup>
                              </m:sSubSup>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𝑄</m:t>
                              </m:r>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sub>
                              </m:sSub>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m:t>
                              </m:r>
                              <m:sSubSup>
                                <m:sSub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𝐾</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𝑘</m:t>
                                  </m:r>
                                </m:sub>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sSubSup>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𝑅</m:t>
                              </m:r>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𝐾</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𝑘</m:t>
                                  </m:r>
                                </m:sub>
                              </m:sSub>
                            </m:e>
                          </m:d>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sub>
                          </m:sSub>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𝑑</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 </m:t>
                          </m:r>
                        </m:e>
                      </m:nary>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b>
                      </m:sSub>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𝑃</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𝑘</m:t>
                          </m:r>
                        </m:sub>
                      </m:sSub>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b>
                      </m:s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 </m:t>
                      </m:r>
                    </m:oMath>
                  </m:oMathPara>
                </a14:m>
                <a:endParaRPr kumimoji="0" lang="ru-RU"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300" b="0"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Этап улучшения стратегии</a:t>
                </a:r>
                <a:endParaRPr kumimoji="0" lang="en-US" sz="1300" b="0"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𝐾</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𝑘</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+1</m:t>
                          </m:r>
                        </m:sub>
                      </m:s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m:t>
                      </m:r>
                      <m:sSup>
                        <m:s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ctrlPr>
                        </m:s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𝑅</m:t>
                          </m:r>
                        </m:e>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−1</m:t>
                          </m:r>
                        </m:sup>
                      </m:sSup>
                      <m:sSup>
                        <m:s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ctrlPr>
                        </m:s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𝐵</m:t>
                          </m:r>
                        </m:e>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𝑇</m:t>
                          </m:r>
                        </m:sup>
                      </m:sSup>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𝑃</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𝑘</m:t>
                          </m:r>
                        </m:sub>
                      </m:sSub>
                    </m:oMath>
                  </m:oMathPara>
                </a14:m>
                <a:endParaRPr kumimoji="0" lang="vi-VN" sz="1300" b="0" i="0" u="none" strike="noStrike" kern="1200" cap="none" spc="0" normalizeH="0" baseline="0" noProof="0" dirty="0">
                  <a:ln>
                    <a:noFill/>
                  </a:ln>
                  <a:solidFill>
                    <a:sysClr val="windowText" lastClr="000000"/>
                  </a:solidFill>
                  <a:effectLst/>
                  <a:uLnTx/>
                  <a:uFillTx/>
                  <a:latin typeface="Arial" panose="020B0604020202020204" pitchFamily="34" charset="0"/>
                  <a:ea typeface="Microsoft YaHei" panose="020B0503020204020204" pitchFamily="34" charset="-122"/>
                  <a:cs typeface="+mn-cs"/>
                </a:endParaRPr>
              </a:p>
              <a:p>
                <a:pPr algn="ctr"/>
                <a:endParaRPr lang="en-GB" dirty="0">
                  <a:ln w="0"/>
                  <a:solidFill>
                    <a:schemeClr val="bg1"/>
                  </a:solidFill>
                  <a:effectLst>
                    <a:outerShdw blurRad="38100" dist="19050" dir="2700000" algn="tl" rotWithShape="0">
                      <a:schemeClr val="dk1">
                        <a:alpha val="40000"/>
                      </a:schemeClr>
                    </a:outerShdw>
                  </a:effectLst>
                </a:endParaRPr>
              </a:p>
            </p:txBody>
          </p:sp>
        </mc:Choice>
        <mc:Fallback xmlns="">
          <p:sp>
            <p:nvSpPr>
              <p:cNvPr id="3" name="Прямоугольник: скругленные углы 2">
                <a:extLst>
                  <a:ext uri="{FF2B5EF4-FFF2-40B4-BE49-F238E27FC236}">
                    <a16:creationId xmlns:a16="http://schemas.microsoft.com/office/drawing/2014/main" id="{B3C830B2-E7D8-4562-8DA0-A206FFEE9D3E}"/>
                  </a:ext>
                </a:extLst>
              </p:cNvPr>
              <p:cNvSpPr>
                <a:spLocks noRot="1" noChangeAspect="1" noMove="1" noResize="1" noEditPoints="1" noAdjustHandles="1" noChangeArrowheads="1" noChangeShapeType="1" noTextEdit="1"/>
              </p:cNvSpPr>
              <p:nvPr/>
            </p:nvSpPr>
            <p:spPr>
              <a:xfrm>
                <a:off x="4783404" y="1076246"/>
                <a:ext cx="4191441" cy="1547283"/>
              </a:xfrm>
              <a:prstGeom prst="roundRect">
                <a:avLst>
                  <a:gd name="adj" fmla="val 12500"/>
                </a:avLst>
              </a:prstGeom>
              <a:blipFill>
                <a:blip r:embed="rId5"/>
                <a:stretch>
                  <a:fillRect t="-26877" b="-33992"/>
                </a:stretch>
              </a:blipFill>
              <a:ln w="19050" cap="flat" cmpd="sng" algn="ctr">
                <a:no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Прямоугольник: скругленные углы 9">
                <a:extLst>
                  <a:ext uri="{FF2B5EF4-FFF2-40B4-BE49-F238E27FC236}">
                    <a16:creationId xmlns:a16="http://schemas.microsoft.com/office/drawing/2014/main" id="{8996772F-752E-6877-37FF-393289CAABCA}"/>
                  </a:ext>
                </a:extLst>
              </p:cNvPr>
              <p:cNvSpPr/>
              <p:nvPr/>
            </p:nvSpPr>
            <p:spPr>
              <a:xfrm>
                <a:off x="4783404" y="2727087"/>
                <a:ext cx="4290131" cy="1672841"/>
              </a:xfrm>
              <a:prstGeom prst="roundRect">
                <a:avLst>
                  <a:gd name="adj" fmla="val 12500"/>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300" b="1"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Итерации по критерию</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300" b="0"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Этап оценки стратегии</a:t>
                </a:r>
                <a:endParaRPr kumimoji="0" lang="ru-RU" sz="1300" b="0" i="1"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sub>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sSubSup>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𝑃</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𝑘</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+1</m:t>
                          </m:r>
                        </m:sub>
                      </m:sSub>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sub>
                      </m:sSub>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 </m:t>
                      </m:r>
                      <m:nary>
                        <m:nary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naryPr>
                        <m:sub>
                          <m:r>
                            <m:rPr>
                              <m:brk m:alnAt="23"/>
                            </m:r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sub>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e>
                          <m:d>
                            <m:dPr>
                              <m:ctrlP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ctrlPr>
                            </m:dPr>
                            <m:e>
                              <m:sSubSup>
                                <m:sSub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SupPr>
                                <m:e>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sub>
                                <m:sup>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𝑇</m:t>
                                  </m:r>
                                </m:sup>
                              </m:sSubSup>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𝑄</m:t>
                              </m:r>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sub>
                              </m:sSub>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m:t>
                              </m:r>
                              <m:sSubSup>
                                <m:sSub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𝐾</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𝑘</m:t>
                                  </m:r>
                                </m:sub>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p>
                              </m:sSubSup>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𝑅</m:t>
                              </m:r>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𝐾</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𝑘</m:t>
                                  </m:r>
                                </m:sub>
                              </m:sSub>
                            </m:e>
                          </m:d>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sub>
                          </m:sSub>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𝑑</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𝜏</m:t>
                          </m:r>
                          <m:r>
                            <a:rPr kumimoji="0" lang="en-US" sz="13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mn-cs"/>
                            </a:rPr>
                            <m:t> </m:t>
                          </m:r>
                        </m:e>
                      </m:nary>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b>
                      </m:sSub>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𝑃</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𝑘</m:t>
                          </m:r>
                        </m:sub>
                      </m:sSub>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𝑥</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𝑡</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𝑇</m:t>
                          </m:r>
                        </m:sub>
                      </m:s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mn-cs"/>
                        </a:rPr>
                        <m:t> </m:t>
                      </m:r>
                    </m:oMath>
                  </m:oMathPara>
                </a14:m>
                <a:endParaRPr kumimoji="0" lang="ru-RU" sz="13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300" b="0"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rPr>
                  <a:t>Этап улучшения стратегии</a:t>
                </a:r>
                <a:endParaRPr kumimoji="0" lang="en-US" sz="1300" b="0" i="0" u="none" strike="noStrike" kern="1200" cap="none" spc="0" normalizeH="0" baseline="0" noProof="0" dirty="0">
                  <a:ln>
                    <a:noFill/>
                  </a:ln>
                  <a:solidFill>
                    <a:sysClr val="windowText" lastClr="000000"/>
                  </a:solidFill>
                  <a:effectLst/>
                  <a:uLnTx/>
                  <a:uFillTx/>
                  <a:latin typeface="Calibri"/>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𝐾</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𝑘</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+1</m:t>
                          </m:r>
                        </m:sub>
                      </m:s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m:t>
                      </m:r>
                      <m:sSup>
                        <m:s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ctrlPr>
                        </m:s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𝑅</m:t>
                          </m:r>
                        </m:e>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−1</m:t>
                          </m:r>
                        </m:sup>
                      </m:sSup>
                      <m:sSup>
                        <m:sSup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ctrlPr>
                        </m:sSup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𝐵</m:t>
                          </m:r>
                        </m:e>
                        <m:sup>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𝑇</m:t>
                          </m:r>
                        </m:sup>
                      </m:sSup>
                      <m:sSub>
                        <m:sSubPr>
                          <m:ctrlP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ctrlPr>
                        </m:sSubPr>
                        <m:e>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𝑃</m:t>
                          </m:r>
                        </m:e>
                        <m:sub>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𝑘</m:t>
                          </m:r>
                          <m:r>
                            <a:rPr kumimoji="0" lang="en-US" sz="13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icrosoft YaHei" panose="020B0503020204020204" pitchFamily="34" charset="-122"/>
                              <a:cs typeface="+mn-cs"/>
                            </a:rPr>
                            <m:t>+1</m:t>
                          </m:r>
                        </m:sub>
                      </m:sSub>
                    </m:oMath>
                  </m:oMathPara>
                </a14:m>
                <a:endParaRPr kumimoji="0" lang="vi-VN" sz="1300" b="0" i="0" u="none" strike="noStrike" kern="1200" cap="none" spc="0" normalizeH="0" baseline="0" noProof="0" dirty="0">
                  <a:ln>
                    <a:noFill/>
                  </a:ln>
                  <a:solidFill>
                    <a:sysClr val="windowText" lastClr="000000"/>
                  </a:solidFill>
                  <a:effectLst/>
                  <a:uLnTx/>
                  <a:uFillTx/>
                  <a:latin typeface="Arial" panose="020B0604020202020204" pitchFamily="34" charset="0"/>
                  <a:ea typeface="Microsoft YaHei" panose="020B0503020204020204" pitchFamily="34" charset="-122"/>
                  <a:cs typeface="+mn-cs"/>
                </a:endParaRPr>
              </a:p>
            </p:txBody>
          </p:sp>
        </mc:Choice>
        <mc:Fallback xmlns="">
          <p:sp>
            <p:nvSpPr>
              <p:cNvPr id="10" name="Прямоугольник: скругленные углы 9">
                <a:extLst>
                  <a:ext uri="{FF2B5EF4-FFF2-40B4-BE49-F238E27FC236}">
                    <a16:creationId xmlns:a16="http://schemas.microsoft.com/office/drawing/2014/main" id="{8996772F-752E-6877-37FF-393289CAABCA}"/>
                  </a:ext>
                </a:extLst>
              </p:cNvPr>
              <p:cNvSpPr>
                <a:spLocks noRot="1" noChangeAspect="1" noMove="1" noResize="1" noEditPoints="1" noAdjustHandles="1" noChangeArrowheads="1" noChangeShapeType="1" noTextEdit="1"/>
              </p:cNvSpPr>
              <p:nvPr/>
            </p:nvSpPr>
            <p:spPr>
              <a:xfrm>
                <a:off x="4783404" y="2727087"/>
                <a:ext cx="4290131" cy="1672841"/>
              </a:xfrm>
              <a:prstGeom prst="roundRect">
                <a:avLst>
                  <a:gd name="adj" fmla="val 12500"/>
                </a:avLst>
              </a:prstGeom>
              <a:blipFill>
                <a:blip r:embed="rId6"/>
                <a:stretch>
                  <a:fillRect t="-12364" b="-35636"/>
                </a:stretch>
              </a:blipFill>
              <a:ln>
                <a:noFill/>
                <a:headEnd type="none" w="med" len="med"/>
                <a:tailEnd type="none" w="med" len="med"/>
              </a:ln>
            </p:spPr>
            <p:txBody>
              <a:bodyPr/>
              <a:lstStyle/>
              <a:p>
                <a:r>
                  <a:rPr lang="en-GB">
                    <a:noFill/>
                  </a:rPr>
                  <a:t> </a:t>
                </a:r>
              </a:p>
            </p:txBody>
          </p:sp>
        </mc:Fallback>
      </mc:AlternateContent>
      <p:pic>
        <p:nvPicPr>
          <p:cNvPr id="15" name="Рисунок 14"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id="{1C9ACB25-8180-79C6-0C73-D13AE48F8E28}"/>
              </a:ext>
            </a:extLst>
          </p:cNvPr>
          <p:cNvPicPr>
            <a:picLocks noChangeAspect="1"/>
          </p:cNvPicPr>
          <p:nvPr/>
        </p:nvPicPr>
        <p:blipFill>
          <a:blip r:embed="rId7"/>
          <a:stretch>
            <a:fillRect/>
          </a:stretch>
        </p:blipFill>
        <p:spPr>
          <a:xfrm>
            <a:off x="7683289" y="0"/>
            <a:ext cx="1369756" cy="540000"/>
          </a:xfrm>
          <a:prstGeom prst="rect">
            <a:avLst/>
          </a:prstGeom>
        </p:spPr>
      </p:pic>
    </p:spTree>
    <p:extLst>
      <p:ext uri="{BB962C8B-B14F-4D97-AF65-F5344CB8AC3E}">
        <p14:creationId xmlns:p14="http://schemas.microsoft.com/office/powerpoint/2010/main" val="3497311963"/>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BCF86EF2AB823B43A97C9E30E1DCE7B9" ma:contentTypeVersion="13" ma:contentTypeDescription="Создание документа." ma:contentTypeScope="" ma:versionID="4c3116f0a4dd26679029585080ebb1a1">
  <xsd:schema xmlns:xsd="http://www.w3.org/2001/XMLSchema" xmlns:xs="http://www.w3.org/2001/XMLSchema" xmlns:p="http://schemas.microsoft.com/office/2006/metadata/properties" xmlns:ns3="614d0ba3-c20a-4e2b-8748-eeec7e5baa2d" targetNamespace="http://schemas.microsoft.com/office/2006/metadata/properties" ma:root="true" ma:fieldsID="5759074946b20005b9cb7c147e8dadc0" ns3:_="">
    <xsd:import namespace="614d0ba3-c20a-4e2b-8748-eeec7e5baa2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d0ba3-c20a-4e2b-8748-eeec7e5baa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14d0ba3-c20a-4e2b-8748-eeec7e5baa2d" xsi:nil="true"/>
  </documentManagement>
</p:properties>
</file>

<file path=customXml/itemProps1.xml><?xml version="1.0" encoding="utf-8"?>
<ds:datastoreItem xmlns:ds="http://schemas.openxmlformats.org/officeDocument/2006/customXml" ds:itemID="{83CB1C1B-2044-4796-8A34-EE0807402771}">
  <ds:schemaRefs>
    <ds:schemaRef ds:uri="http://schemas.microsoft.com/sharepoint/v3/contenttype/forms"/>
  </ds:schemaRefs>
</ds:datastoreItem>
</file>

<file path=customXml/itemProps2.xml><?xml version="1.0" encoding="utf-8"?>
<ds:datastoreItem xmlns:ds="http://schemas.openxmlformats.org/officeDocument/2006/customXml" ds:itemID="{9330B396-15D5-4CF8-B8A8-A458C6A640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4d0ba3-c20a-4e2b-8748-eeec7e5baa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06A633-E09F-4D44-B7A7-01C7E69DC7CA}">
  <ds:schemaRefs>
    <ds:schemaRef ds:uri="http://schemas.microsoft.com/office/2006/metadata/properties"/>
    <ds:schemaRef ds:uri="http://www.w3.org/XML/1998/namespace"/>
    <ds:schemaRef ds:uri="http://schemas.microsoft.com/office/2006/documentManagement/types"/>
    <ds:schemaRef ds:uri="http://purl.org/dc/elements/1.1/"/>
    <ds:schemaRef ds:uri="http://schemas.openxmlformats.org/package/2006/metadata/core-properties"/>
    <ds:schemaRef ds:uri="http://purl.org/dc/terms/"/>
    <ds:schemaRef ds:uri="http://purl.org/dc/dcmitype/"/>
    <ds:schemaRef ds:uri="614d0ba3-c20a-4e2b-8748-eeec7e5baa2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6624</TotalTime>
  <Words>1950</Words>
  <Application>Microsoft Office PowerPoint</Application>
  <PresentationFormat>Экран (16:9)</PresentationFormat>
  <Paragraphs>238</Paragraphs>
  <Slides>19</Slides>
  <Notes>11</Notes>
  <HiddenSlides>0</HiddenSlides>
  <MMClips>0</MMClips>
  <ScaleCrop>false</ScaleCrop>
  <HeadingPairs>
    <vt:vector size="6" baseType="variant">
      <vt:variant>
        <vt:lpstr>Использованные шрифты</vt:lpstr>
      </vt:variant>
      <vt:variant>
        <vt:i4>13</vt:i4>
      </vt:variant>
      <vt:variant>
        <vt:lpstr>Тема</vt:lpstr>
      </vt:variant>
      <vt:variant>
        <vt:i4>1</vt:i4>
      </vt:variant>
      <vt:variant>
        <vt:lpstr>Заголовки слайдов</vt:lpstr>
      </vt:variant>
      <vt:variant>
        <vt:i4>19</vt:i4>
      </vt:variant>
    </vt:vector>
  </HeadingPairs>
  <TitlesOfParts>
    <vt:vector size="33" baseType="lpstr">
      <vt:lpstr>Microsoft YaHei</vt:lpstr>
      <vt:lpstr>ALS Gorizont Bold Expanded</vt:lpstr>
      <vt:lpstr>Arial</vt:lpstr>
      <vt:lpstr>Bahnschrift Light SemiCondensed</vt:lpstr>
      <vt:lpstr>Calibri</vt:lpstr>
      <vt:lpstr>Calibri (Body)</vt:lpstr>
      <vt:lpstr>Cambria Math</vt:lpstr>
      <vt:lpstr>Golos Text</vt:lpstr>
      <vt:lpstr>Golos Text DemiBold</vt:lpstr>
      <vt:lpstr>Inter</vt:lpstr>
      <vt:lpstr>Roboto</vt:lpstr>
      <vt:lpstr>Signika Negative</vt:lpstr>
      <vt:lpstr>Times New Roman</vt:lpstr>
      <vt:lpstr>Тема1</vt:lpstr>
      <vt:lpstr>Исследование алгоритмов оптимального управления, основанных на обучении с подкреплением</vt:lpstr>
      <vt:lpstr>Презентация PowerPoint</vt:lpstr>
      <vt:lpstr>Оптимальное управление</vt:lpstr>
      <vt:lpstr>Приблизительное динамическое программирование (ADP) </vt:lpstr>
      <vt:lpstr>Оптимальное управление с использованием метода обучения с подкреплением</vt:lpstr>
      <vt:lpstr>Оценка и улучшение стратегии</vt:lpstr>
      <vt:lpstr>Постановка задачи для линейных систем</vt:lpstr>
      <vt:lpstr>LQR и адаптивный регулятор</vt:lpstr>
      <vt:lpstr>Обучение с интегральным подкреплением (IRL)</vt:lpstr>
      <vt:lpstr>Моделирование</vt:lpstr>
      <vt:lpstr>Результаты моделирования</vt:lpstr>
      <vt:lpstr>Влияние времени выборки [м.б. сбора?] данных T</vt:lpstr>
      <vt:lpstr>Постановка задачи для нелинейных систем</vt:lpstr>
      <vt:lpstr>Постановка задачи</vt:lpstr>
      <vt:lpstr>Моделирование для простой нелинейной системы</vt:lpstr>
      <vt:lpstr>Регулятор для перевернутого маятника и тележки</vt:lpstr>
      <vt:lpstr>Оптимальный адаптивный регулятор для маятника</vt:lpstr>
      <vt:lpstr>Заключение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Динь Нгок Туан</cp:lastModifiedBy>
  <cp:revision>324</cp:revision>
  <dcterms:created xsi:type="dcterms:W3CDTF">2014-06-27T12:30:22Z</dcterms:created>
  <dcterms:modified xsi:type="dcterms:W3CDTF">2024-05-13T21:38:22Z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0x010100BCF86EF2AB823B43A97C9E30E1DCE7B9</vt:lpwstr>
  </property>
</Properties>
</file>